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272" r:id="rId3"/>
    <p:sldId id="352" r:id="rId4"/>
    <p:sldId id="263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53" r:id="rId14"/>
    <p:sldId id="362" r:id="rId15"/>
    <p:sldId id="26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5"/>
    <a:srgbClr val="8B20BC"/>
    <a:srgbClr val="003366"/>
    <a:srgbClr val="1F2933"/>
    <a:srgbClr val="FFFA00"/>
    <a:srgbClr val="176BBF"/>
    <a:srgbClr val="166BBF"/>
    <a:srgbClr val="2AB700"/>
    <a:srgbClr val="83CE01"/>
    <a:srgbClr val="361D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69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464" y="20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bschoenberg/Library/CloudStorage/Dropbox/Release%20Note%20Tutorials/0%20Webinars/Agentic%20AI/calibration_data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Frosty Treat: Inventory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[calibration_data.csv]calibration_data!$B$1</c:f>
              <c:strCache>
                <c:ptCount val="1"/>
                <c:pt idx="0">
                  <c:v>inventory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[calibration_data.csv]calibration_data!$A$2:$A$61</c:f>
              <c:numCache>
                <c:formatCode>General</c:formatCode>
                <c:ptCount val="6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</c:numCache>
            </c:numRef>
          </c:xVal>
          <c:yVal>
            <c:numRef>
              <c:f>[calibration_data.csv]calibration_data!$B$2:$B$61</c:f>
              <c:numCache>
                <c:formatCode>0</c:formatCode>
                <c:ptCount val="60"/>
                <c:pt idx="0">
                  <c:v>5050</c:v>
                </c:pt>
                <c:pt idx="1">
                  <c:v>5130</c:v>
                </c:pt>
                <c:pt idx="2">
                  <c:v>4940</c:v>
                </c:pt>
                <c:pt idx="3">
                  <c:v>3580</c:v>
                </c:pt>
                <c:pt idx="4">
                  <c:v>2590</c:v>
                </c:pt>
                <c:pt idx="5">
                  <c:v>1600</c:v>
                </c:pt>
                <c:pt idx="6">
                  <c:v>540</c:v>
                </c:pt>
                <c:pt idx="7">
                  <c:v>810</c:v>
                </c:pt>
                <c:pt idx="8">
                  <c:v>1190</c:v>
                </c:pt>
                <c:pt idx="9">
                  <c:v>1470</c:v>
                </c:pt>
                <c:pt idx="10">
                  <c:v>1960</c:v>
                </c:pt>
                <c:pt idx="11">
                  <c:v>2250</c:v>
                </c:pt>
                <c:pt idx="12">
                  <c:v>2210</c:v>
                </c:pt>
                <c:pt idx="13">
                  <c:v>2530</c:v>
                </c:pt>
                <c:pt idx="14">
                  <c:v>2830</c:v>
                </c:pt>
                <c:pt idx="15">
                  <c:v>2750</c:v>
                </c:pt>
                <c:pt idx="16">
                  <c:v>2810</c:v>
                </c:pt>
                <c:pt idx="17">
                  <c:v>2080</c:v>
                </c:pt>
                <c:pt idx="18">
                  <c:v>1980</c:v>
                </c:pt>
                <c:pt idx="19">
                  <c:v>1880</c:v>
                </c:pt>
                <c:pt idx="20">
                  <c:v>1410</c:v>
                </c:pt>
                <c:pt idx="21">
                  <c:v>1360</c:v>
                </c:pt>
                <c:pt idx="22">
                  <c:v>1070</c:v>
                </c:pt>
                <c:pt idx="23">
                  <c:v>1410</c:v>
                </c:pt>
                <c:pt idx="24">
                  <c:v>1650</c:v>
                </c:pt>
                <c:pt idx="25">
                  <c:v>1960</c:v>
                </c:pt>
                <c:pt idx="26">
                  <c:v>2200</c:v>
                </c:pt>
                <c:pt idx="27">
                  <c:v>2030</c:v>
                </c:pt>
                <c:pt idx="28">
                  <c:v>1980</c:v>
                </c:pt>
                <c:pt idx="29">
                  <c:v>1930</c:v>
                </c:pt>
                <c:pt idx="30">
                  <c:v>1930</c:v>
                </c:pt>
                <c:pt idx="31">
                  <c:v>1380</c:v>
                </c:pt>
                <c:pt idx="32">
                  <c:v>1320</c:v>
                </c:pt>
                <c:pt idx="33">
                  <c:v>1430</c:v>
                </c:pt>
                <c:pt idx="34">
                  <c:v>1430</c:v>
                </c:pt>
                <c:pt idx="35">
                  <c:v>1690</c:v>
                </c:pt>
                <c:pt idx="36">
                  <c:v>1660</c:v>
                </c:pt>
                <c:pt idx="37">
                  <c:v>2060</c:v>
                </c:pt>
                <c:pt idx="38">
                  <c:v>2130</c:v>
                </c:pt>
                <c:pt idx="39">
                  <c:v>2080</c:v>
                </c:pt>
                <c:pt idx="40">
                  <c:v>1780</c:v>
                </c:pt>
                <c:pt idx="41">
                  <c:v>1550</c:v>
                </c:pt>
                <c:pt idx="42">
                  <c:v>1370</c:v>
                </c:pt>
                <c:pt idx="43">
                  <c:v>1210</c:v>
                </c:pt>
                <c:pt idx="44">
                  <c:v>1460</c:v>
                </c:pt>
                <c:pt idx="45">
                  <c:v>1620</c:v>
                </c:pt>
                <c:pt idx="46">
                  <c:v>1740</c:v>
                </c:pt>
                <c:pt idx="47">
                  <c:v>1530</c:v>
                </c:pt>
                <c:pt idx="48">
                  <c:v>1460</c:v>
                </c:pt>
                <c:pt idx="49">
                  <c:v>1920</c:v>
                </c:pt>
                <c:pt idx="50">
                  <c:v>1870</c:v>
                </c:pt>
                <c:pt idx="51">
                  <c:v>1980</c:v>
                </c:pt>
                <c:pt idx="52">
                  <c:v>1960</c:v>
                </c:pt>
                <c:pt idx="53">
                  <c:v>1510</c:v>
                </c:pt>
                <c:pt idx="54">
                  <c:v>1140</c:v>
                </c:pt>
                <c:pt idx="55">
                  <c:v>940</c:v>
                </c:pt>
                <c:pt idx="56">
                  <c:v>1350</c:v>
                </c:pt>
                <c:pt idx="57">
                  <c:v>1500</c:v>
                </c:pt>
                <c:pt idx="58">
                  <c:v>1640</c:v>
                </c:pt>
                <c:pt idx="59">
                  <c:v>1480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095-4648-AD23-333D2DD082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7536512"/>
        <c:axId val="557537408"/>
      </c:scatterChart>
      <c:valAx>
        <c:axId val="557536512"/>
        <c:scaling>
          <c:orientation val="minMax"/>
          <c:max val="6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Day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7537408"/>
        <c:crosses val="autoZero"/>
        <c:crossBetween val="midCat"/>
      </c:valAx>
      <c:valAx>
        <c:axId val="557537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Items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75365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099A57-B720-2D44-80AA-302289ED0AE9}" type="doc">
      <dgm:prSet loTypeId="urn:microsoft.com/office/officeart/2005/8/layout/cycle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208087-AA62-A14D-844D-B59F9511C549}">
      <dgm:prSet phldrT="[Text]"/>
      <dgm:spPr/>
      <dgm:t>
        <a:bodyPr/>
        <a:lstStyle/>
        <a:p>
          <a:r>
            <a:rPr lang="en-US" dirty="0"/>
            <a:t>Build</a:t>
          </a:r>
        </a:p>
      </dgm:t>
    </dgm:pt>
    <dgm:pt modelId="{D180725D-ED7F-1440-8D04-BA0F5376AD9A}" type="parTrans" cxnId="{2C201011-D2BA-8241-9468-FF2D61B0E5B3}">
      <dgm:prSet/>
      <dgm:spPr/>
      <dgm:t>
        <a:bodyPr/>
        <a:lstStyle/>
        <a:p>
          <a:endParaRPr lang="en-US"/>
        </a:p>
      </dgm:t>
    </dgm:pt>
    <dgm:pt modelId="{B70F2581-93E0-A54C-8210-E2F0F4BFD6CC}" type="sibTrans" cxnId="{2C201011-D2BA-8241-9468-FF2D61B0E5B3}">
      <dgm:prSet/>
      <dgm:spPr/>
      <dgm:t>
        <a:bodyPr/>
        <a:lstStyle/>
        <a:p>
          <a:endParaRPr lang="en-US"/>
        </a:p>
      </dgm:t>
    </dgm:pt>
    <dgm:pt modelId="{739E9842-23BD-7A43-8DEC-BF3A2484C8E8}">
      <dgm:prSet phldrT="[Text]"/>
      <dgm:spPr/>
      <dgm:t>
        <a:bodyPr/>
        <a:lstStyle/>
        <a:p>
          <a:r>
            <a:rPr lang="en-US" dirty="0"/>
            <a:t>Simulate</a:t>
          </a:r>
        </a:p>
      </dgm:t>
    </dgm:pt>
    <dgm:pt modelId="{B3D3E5C3-CCA3-7941-B71E-8BA6F0B749C6}" type="parTrans" cxnId="{CF442834-1D33-3344-AD04-F676916CBD9E}">
      <dgm:prSet/>
      <dgm:spPr/>
      <dgm:t>
        <a:bodyPr/>
        <a:lstStyle/>
        <a:p>
          <a:endParaRPr lang="en-US"/>
        </a:p>
      </dgm:t>
    </dgm:pt>
    <dgm:pt modelId="{0021ED08-B29B-4C41-A076-A2030F1D2C93}" type="sibTrans" cxnId="{CF442834-1D33-3344-AD04-F676916CBD9E}">
      <dgm:prSet/>
      <dgm:spPr/>
      <dgm:t>
        <a:bodyPr/>
        <a:lstStyle/>
        <a:p>
          <a:endParaRPr lang="en-US"/>
        </a:p>
      </dgm:t>
    </dgm:pt>
    <dgm:pt modelId="{E1C740E1-738B-C64B-8978-BBCC68B288D7}">
      <dgm:prSet phldrT="[Text]"/>
      <dgm:spPr/>
      <dgm:t>
        <a:bodyPr/>
        <a:lstStyle/>
        <a:p>
          <a:r>
            <a:rPr lang="en-US" dirty="0"/>
            <a:t>Analyze</a:t>
          </a:r>
        </a:p>
      </dgm:t>
    </dgm:pt>
    <dgm:pt modelId="{1BCC1E86-5525-D543-8DF7-31CE4D898E38}" type="parTrans" cxnId="{9271A514-64EF-5342-825D-6A5C73B438AE}">
      <dgm:prSet/>
      <dgm:spPr/>
      <dgm:t>
        <a:bodyPr/>
        <a:lstStyle/>
        <a:p>
          <a:endParaRPr lang="en-US"/>
        </a:p>
      </dgm:t>
    </dgm:pt>
    <dgm:pt modelId="{6B612770-7477-0049-B817-954A79747178}" type="sibTrans" cxnId="{9271A514-64EF-5342-825D-6A5C73B438AE}">
      <dgm:prSet/>
      <dgm:spPr/>
      <dgm:t>
        <a:bodyPr/>
        <a:lstStyle/>
        <a:p>
          <a:endParaRPr lang="en-US"/>
        </a:p>
      </dgm:t>
    </dgm:pt>
    <dgm:pt modelId="{A513E022-C4AC-AD4B-9B60-69633224625D}">
      <dgm:prSet phldrT="[Text]"/>
      <dgm:spPr/>
      <dgm:t>
        <a:bodyPr/>
        <a:lstStyle/>
        <a:p>
          <a:r>
            <a:rPr lang="en-US" dirty="0"/>
            <a:t>Revise</a:t>
          </a:r>
        </a:p>
      </dgm:t>
    </dgm:pt>
    <dgm:pt modelId="{1408CBEC-FEC8-6C42-BF99-A80C867DCD82}" type="parTrans" cxnId="{4419B317-6657-C64B-BBA4-363351AE9F08}">
      <dgm:prSet/>
      <dgm:spPr/>
      <dgm:t>
        <a:bodyPr/>
        <a:lstStyle/>
        <a:p>
          <a:endParaRPr lang="en-US"/>
        </a:p>
      </dgm:t>
    </dgm:pt>
    <dgm:pt modelId="{24EE0338-7FCF-9244-8782-FCCADA3B4F2B}" type="sibTrans" cxnId="{4419B317-6657-C64B-BBA4-363351AE9F08}">
      <dgm:prSet/>
      <dgm:spPr/>
      <dgm:t>
        <a:bodyPr/>
        <a:lstStyle/>
        <a:p>
          <a:endParaRPr lang="en-US"/>
        </a:p>
      </dgm:t>
    </dgm:pt>
    <dgm:pt modelId="{58A0753F-42A9-B843-A82E-DC16560F8547}" type="pres">
      <dgm:prSet presAssocID="{32099A57-B720-2D44-80AA-302289ED0AE9}" presName="cycle" presStyleCnt="0">
        <dgm:presLayoutVars>
          <dgm:dir/>
          <dgm:resizeHandles val="exact"/>
        </dgm:presLayoutVars>
      </dgm:prSet>
      <dgm:spPr/>
    </dgm:pt>
    <dgm:pt modelId="{96C31A43-EFFC-784F-99AA-3CA9618DE2E8}" type="pres">
      <dgm:prSet presAssocID="{18208087-AA62-A14D-844D-B59F9511C549}" presName="node" presStyleLbl="node1" presStyleIdx="0" presStyleCnt="4">
        <dgm:presLayoutVars>
          <dgm:bulletEnabled val="1"/>
        </dgm:presLayoutVars>
      </dgm:prSet>
      <dgm:spPr/>
    </dgm:pt>
    <dgm:pt modelId="{6214C6B4-F347-F941-A7D6-E9D41C8DCB6D}" type="pres">
      <dgm:prSet presAssocID="{B70F2581-93E0-A54C-8210-E2F0F4BFD6CC}" presName="sibTrans" presStyleLbl="sibTrans2D1" presStyleIdx="0" presStyleCnt="4"/>
      <dgm:spPr/>
    </dgm:pt>
    <dgm:pt modelId="{88263561-D4E2-D04B-A47D-F63DD330B7EB}" type="pres">
      <dgm:prSet presAssocID="{B70F2581-93E0-A54C-8210-E2F0F4BFD6CC}" presName="connectorText" presStyleLbl="sibTrans2D1" presStyleIdx="0" presStyleCnt="4"/>
      <dgm:spPr/>
    </dgm:pt>
    <dgm:pt modelId="{5E5A62EA-08DB-0244-9684-D3F0F76C0E34}" type="pres">
      <dgm:prSet presAssocID="{739E9842-23BD-7A43-8DEC-BF3A2484C8E8}" presName="node" presStyleLbl="node1" presStyleIdx="1" presStyleCnt="4">
        <dgm:presLayoutVars>
          <dgm:bulletEnabled val="1"/>
        </dgm:presLayoutVars>
      </dgm:prSet>
      <dgm:spPr/>
    </dgm:pt>
    <dgm:pt modelId="{335B2E4A-723A-834B-A83A-E0FE2CFAF92F}" type="pres">
      <dgm:prSet presAssocID="{0021ED08-B29B-4C41-A076-A2030F1D2C93}" presName="sibTrans" presStyleLbl="sibTrans2D1" presStyleIdx="1" presStyleCnt="4"/>
      <dgm:spPr/>
    </dgm:pt>
    <dgm:pt modelId="{873041A3-7A2F-0B46-A288-11D2B890E0C0}" type="pres">
      <dgm:prSet presAssocID="{0021ED08-B29B-4C41-A076-A2030F1D2C93}" presName="connectorText" presStyleLbl="sibTrans2D1" presStyleIdx="1" presStyleCnt="4"/>
      <dgm:spPr/>
    </dgm:pt>
    <dgm:pt modelId="{713372AA-BA39-7C4A-BE54-4937D6D42448}" type="pres">
      <dgm:prSet presAssocID="{E1C740E1-738B-C64B-8978-BBCC68B288D7}" presName="node" presStyleLbl="node1" presStyleIdx="2" presStyleCnt="4">
        <dgm:presLayoutVars>
          <dgm:bulletEnabled val="1"/>
        </dgm:presLayoutVars>
      </dgm:prSet>
      <dgm:spPr/>
    </dgm:pt>
    <dgm:pt modelId="{A2633535-23D3-434C-8E95-4A0A4F9B7D02}" type="pres">
      <dgm:prSet presAssocID="{6B612770-7477-0049-B817-954A79747178}" presName="sibTrans" presStyleLbl="sibTrans2D1" presStyleIdx="2" presStyleCnt="4"/>
      <dgm:spPr/>
    </dgm:pt>
    <dgm:pt modelId="{5C02952B-9872-B24E-9C4B-698B1580205A}" type="pres">
      <dgm:prSet presAssocID="{6B612770-7477-0049-B817-954A79747178}" presName="connectorText" presStyleLbl="sibTrans2D1" presStyleIdx="2" presStyleCnt="4"/>
      <dgm:spPr/>
    </dgm:pt>
    <dgm:pt modelId="{0670C547-3896-434D-915E-A2E636CEF6C8}" type="pres">
      <dgm:prSet presAssocID="{A513E022-C4AC-AD4B-9B60-69633224625D}" presName="node" presStyleLbl="node1" presStyleIdx="3" presStyleCnt="4">
        <dgm:presLayoutVars>
          <dgm:bulletEnabled val="1"/>
        </dgm:presLayoutVars>
      </dgm:prSet>
      <dgm:spPr/>
    </dgm:pt>
    <dgm:pt modelId="{8083F76F-2325-8049-8943-3F29C1B0F418}" type="pres">
      <dgm:prSet presAssocID="{24EE0338-7FCF-9244-8782-FCCADA3B4F2B}" presName="sibTrans" presStyleLbl="sibTrans2D1" presStyleIdx="3" presStyleCnt="4"/>
      <dgm:spPr/>
    </dgm:pt>
    <dgm:pt modelId="{1FC92FD3-9C84-AB45-8135-86056ECD26BC}" type="pres">
      <dgm:prSet presAssocID="{24EE0338-7FCF-9244-8782-FCCADA3B4F2B}" presName="connectorText" presStyleLbl="sibTrans2D1" presStyleIdx="3" presStyleCnt="4"/>
      <dgm:spPr/>
    </dgm:pt>
  </dgm:ptLst>
  <dgm:cxnLst>
    <dgm:cxn modelId="{2C201011-D2BA-8241-9468-FF2D61B0E5B3}" srcId="{32099A57-B720-2D44-80AA-302289ED0AE9}" destId="{18208087-AA62-A14D-844D-B59F9511C549}" srcOrd="0" destOrd="0" parTransId="{D180725D-ED7F-1440-8D04-BA0F5376AD9A}" sibTransId="{B70F2581-93E0-A54C-8210-E2F0F4BFD6CC}"/>
    <dgm:cxn modelId="{8CB88212-5297-7E49-A052-05207FD04A28}" type="presOf" srcId="{E1C740E1-738B-C64B-8978-BBCC68B288D7}" destId="{713372AA-BA39-7C4A-BE54-4937D6D42448}" srcOrd="0" destOrd="0" presId="urn:microsoft.com/office/officeart/2005/8/layout/cycle2"/>
    <dgm:cxn modelId="{9271A514-64EF-5342-825D-6A5C73B438AE}" srcId="{32099A57-B720-2D44-80AA-302289ED0AE9}" destId="{E1C740E1-738B-C64B-8978-BBCC68B288D7}" srcOrd="2" destOrd="0" parTransId="{1BCC1E86-5525-D543-8DF7-31CE4D898E38}" sibTransId="{6B612770-7477-0049-B817-954A79747178}"/>
    <dgm:cxn modelId="{4419B317-6657-C64B-BBA4-363351AE9F08}" srcId="{32099A57-B720-2D44-80AA-302289ED0AE9}" destId="{A513E022-C4AC-AD4B-9B60-69633224625D}" srcOrd="3" destOrd="0" parTransId="{1408CBEC-FEC8-6C42-BF99-A80C867DCD82}" sibTransId="{24EE0338-7FCF-9244-8782-FCCADA3B4F2B}"/>
    <dgm:cxn modelId="{2733812F-CFD6-E545-A2FB-03F4975A924B}" type="presOf" srcId="{24EE0338-7FCF-9244-8782-FCCADA3B4F2B}" destId="{1FC92FD3-9C84-AB45-8135-86056ECD26BC}" srcOrd="1" destOrd="0" presId="urn:microsoft.com/office/officeart/2005/8/layout/cycle2"/>
    <dgm:cxn modelId="{710CEB2F-B830-8C43-BAE5-0ECEA3E8C6AD}" type="presOf" srcId="{18208087-AA62-A14D-844D-B59F9511C549}" destId="{96C31A43-EFFC-784F-99AA-3CA9618DE2E8}" srcOrd="0" destOrd="0" presId="urn:microsoft.com/office/officeart/2005/8/layout/cycle2"/>
    <dgm:cxn modelId="{CF442834-1D33-3344-AD04-F676916CBD9E}" srcId="{32099A57-B720-2D44-80AA-302289ED0AE9}" destId="{739E9842-23BD-7A43-8DEC-BF3A2484C8E8}" srcOrd="1" destOrd="0" parTransId="{B3D3E5C3-CCA3-7941-B71E-8BA6F0B749C6}" sibTransId="{0021ED08-B29B-4C41-A076-A2030F1D2C93}"/>
    <dgm:cxn modelId="{01106B41-6C9B-2840-BC12-F311E49897E6}" type="presOf" srcId="{A513E022-C4AC-AD4B-9B60-69633224625D}" destId="{0670C547-3896-434D-915E-A2E636CEF6C8}" srcOrd="0" destOrd="0" presId="urn:microsoft.com/office/officeart/2005/8/layout/cycle2"/>
    <dgm:cxn modelId="{D08A114E-648F-1946-8D34-9184E01AE9BC}" type="presOf" srcId="{24EE0338-7FCF-9244-8782-FCCADA3B4F2B}" destId="{8083F76F-2325-8049-8943-3F29C1B0F418}" srcOrd="0" destOrd="0" presId="urn:microsoft.com/office/officeart/2005/8/layout/cycle2"/>
    <dgm:cxn modelId="{E01DFF51-125D-2A42-B0F2-4E94D4FA5D0A}" type="presOf" srcId="{739E9842-23BD-7A43-8DEC-BF3A2484C8E8}" destId="{5E5A62EA-08DB-0244-9684-D3F0F76C0E34}" srcOrd="0" destOrd="0" presId="urn:microsoft.com/office/officeart/2005/8/layout/cycle2"/>
    <dgm:cxn modelId="{F237BB66-7B0B-0A48-91E0-A0003072DA43}" type="presOf" srcId="{6B612770-7477-0049-B817-954A79747178}" destId="{A2633535-23D3-434C-8E95-4A0A4F9B7D02}" srcOrd="0" destOrd="0" presId="urn:microsoft.com/office/officeart/2005/8/layout/cycle2"/>
    <dgm:cxn modelId="{4BF9D378-EAB9-2E41-814E-88DC05279C67}" type="presOf" srcId="{0021ED08-B29B-4C41-A076-A2030F1D2C93}" destId="{335B2E4A-723A-834B-A83A-E0FE2CFAF92F}" srcOrd="0" destOrd="0" presId="urn:microsoft.com/office/officeart/2005/8/layout/cycle2"/>
    <dgm:cxn modelId="{2D710D7C-39C9-A143-B30C-54ABE8321BC7}" type="presOf" srcId="{6B612770-7477-0049-B817-954A79747178}" destId="{5C02952B-9872-B24E-9C4B-698B1580205A}" srcOrd="1" destOrd="0" presId="urn:microsoft.com/office/officeart/2005/8/layout/cycle2"/>
    <dgm:cxn modelId="{0F8A55A6-B035-E947-9779-725A9714CAEB}" type="presOf" srcId="{B70F2581-93E0-A54C-8210-E2F0F4BFD6CC}" destId="{88263561-D4E2-D04B-A47D-F63DD330B7EB}" srcOrd="1" destOrd="0" presId="urn:microsoft.com/office/officeart/2005/8/layout/cycle2"/>
    <dgm:cxn modelId="{7047DFA8-E59D-FD4A-B37B-1775A14CD2CA}" type="presOf" srcId="{B70F2581-93E0-A54C-8210-E2F0F4BFD6CC}" destId="{6214C6B4-F347-F941-A7D6-E9D41C8DCB6D}" srcOrd="0" destOrd="0" presId="urn:microsoft.com/office/officeart/2005/8/layout/cycle2"/>
    <dgm:cxn modelId="{8E0D3BB4-E5C4-1F49-B407-4AF1D6188006}" type="presOf" srcId="{32099A57-B720-2D44-80AA-302289ED0AE9}" destId="{58A0753F-42A9-B843-A82E-DC16560F8547}" srcOrd="0" destOrd="0" presId="urn:microsoft.com/office/officeart/2005/8/layout/cycle2"/>
    <dgm:cxn modelId="{A3ECB8C0-331D-4346-8E9B-D4A58734D29D}" type="presOf" srcId="{0021ED08-B29B-4C41-A076-A2030F1D2C93}" destId="{873041A3-7A2F-0B46-A288-11D2B890E0C0}" srcOrd="1" destOrd="0" presId="urn:microsoft.com/office/officeart/2005/8/layout/cycle2"/>
    <dgm:cxn modelId="{8979AFD6-38D8-8A41-B8DE-11E053F2210F}" type="presParOf" srcId="{58A0753F-42A9-B843-A82E-DC16560F8547}" destId="{96C31A43-EFFC-784F-99AA-3CA9618DE2E8}" srcOrd="0" destOrd="0" presId="urn:microsoft.com/office/officeart/2005/8/layout/cycle2"/>
    <dgm:cxn modelId="{DBC494AE-5DB6-D040-B005-78C408628F7E}" type="presParOf" srcId="{58A0753F-42A9-B843-A82E-DC16560F8547}" destId="{6214C6B4-F347-F941-A7D6-E9D41C8DCB6D}" srcOrd="1" destOrd="0" presId="urn:microsoft.com/office/officeart/2005/8/layout/cycle2"/>
    <dgm:cxn modelId="{C9CC4238-703C-F745-9C25-3BBB2CFD790D}" type="presParOf" srcId="{6214C6B4-F347-F941-A7D6-E9D41C8DCB6D}" destId="{88263561-D4E2-D04B-A47D-F63DD330B7EB}" srcOrd="0" destOrd="0" presId="urn:microsoft.com/office/officeart/2005/8/layout/cycle2"/>
    <dgm:cxn modelId="{8A2D535B-1943-B24B-86D1-6AB43C8401CA}" type="presParOf" srcId="{58A0753F-42A9-B843-A82E-DC16560F8547}" destId="{5E5A62EA-08DB-0244-9684-D3F0F76C0E34}" srcOrd="2" destOrd="0" presId="urn:microsoft.com/office/officeart/2005/8/layout/cycle2"/>
    <dgm:cxn modelId="{D71504D5-823E-5642-8DA2-5D88E82523E6}" type="presParOf" srcId="{58A0753F-42A9-B843-A82E-DC16560F8547}" destId="{335B2E4A-723A-834B-A83A-E0FE2CFAF92F}" srcOrd="3" destOrd="0" presId="urn:microsoft.com/office/officeart/2005/8/layout/cycle2"/>
    <dgm:cxn modelId="{00A2090A-26F0-694F-82FC-B011921BD5BB}" type="presParOf" srcId="{335B2E4A-723A-834B-A83A-E0FE2CFAF92F}" destId="{873041A3-7A2F-0B46-A288-11D2B890E0C0}" srcOrd="0" destOrd="0" presId="urn:microsoft.com/office/officeart/2005/8/layout/cycle2"/>
    <dgm:cxn modelId="{8CD122DD-3DE4-0945-9619-D04CCE7B4DA6}" type="presParOf" srcId="{58A0753F-42A9-B843-A82E-DC16560F8547}" destId="{713372AA-BA39-7C4A-BE54-4937D6D42448}" srcOrd="4" destOrd="0" presId="urn:microsoft.com/office/officeart/2005/8/layout/cycle2"/>
    <dgm:cxn modelId="{80C0B627-8FAD-0844-A1E4-9939B68C8B43}" type="presParOf" srcId="{58A0753F-42A9-B843-A82E-DC16560F8547}" destId="{A2633535-23D3-434C-8E95-4A0A4F9B7D02}" srcOrd="5" destOrd="0" presId="urn:microsoft.com/office/officeart/2005/8/layout/cycle2"/>
    <dgm:cxn modelId="{0E0125AA-9089-CD48-B366-F66B34DA7422}" type="presParOf" srcId="{A2633535-23D3-434C-8E95-4A0A4F9B7D02}" destId="{5C02952B-9872-B24E-9C4B-698B1580205A}" srcOrd="0" destOrd="0" presId="urn:microsoft.com/office/officeart/2005/8/layout/cycle2"/>
    <dgm:cxn modelId="{1BF76F93-FC3B-5542-9E63-20388B2492CF}" type="presParOf" srcId="{58A0753F-42A9-B843-A82E-DC16560F8547}" destId="{0670C547-3896-434D-915E-A2E636CEF6C8}" srcOrd="6" destOrd="0" presId="urn:microsoft.com/office/officeart/2005/8/layout/cycle2"/>
    <dgm:cxn modelId="{F1385680-C48D-C24A-BBE4-1405421B2151}" type="presParOf" srcId="{58A0753F-42A9-B843-A82E-DC16560F8547}" destId="{8083F76F-2325-8049-8943-3F29C1B0F418}" srcOrd="7" destOrd="0" presId="urn:microsoft.com/office/officeart/2005/8/layout/cycle2"/>
    <dgm:cxn modelId="{CE74EC5C-15DA-0849-A587-15B20E13ABCC}" type="presParOf" srcId="{8083F76F-2325-8049-8943-3F29C1B0F418}" destId="{1FC92FD3-9C84-AB45-8135-86056ECD26B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C31A43-EFFC-784F-99AA-3CA9618DE2E8}">
      <dsp:nvSpPr>
        <dsp:cNvPr id="0" name=""/>
        <dsp:cNvSpPr/>
      </dsp:nvSpPr>
      <dsp:spPr>
        <a:xfrm>
          <a:off x="2337680" y="1054"/>
          <a:ext cx="1268238" cy="1268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Build</a:t>
          </a:r>
        </a:p>
      </dsp:txBody>
      <dsp:txXfrm>
        <a:off x="2523409" y="186783"/>
        <a:ext cx="896780" cy="896780"/>
      </dsp:txXfrm>
    </dsp:sp>
    <dsp:sp modelId="{6214C6B4-F347-F941-A7D6-E9D41C8DCB6D}">
      <dsp:nvSpPr>
        <dsp:cNvPr id="0" name=""/>
        <dsp:cNvSpPr/>
      </dsp:nvSpPr>
      <dsp:spPr>
        <a:xfrm rot="2700000">
          <a:off x="3469712" y="1087433"/>
          <a:ext cx="336724" cy="4280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3484506" y="1137324"/>
        <a:ext cx="235707" cy="256818"/>
      </dsp:txXfrm>
    </dsp:sp>
    <dsp:sp modelId="{5E5A62EA-08DB-0244-9684-D3F0F76C0E34}">
      <dsp:nvSpPr>
        <dsp:cNvPr id="0" name=""/>
        <dsp:cNvSpPr/>
      </dsp:nvSpPr>
      <dsp:spPr>
        <a:xfrm>
          <a:off x="3683706" y="1347080"/>
          <a:ext cx="1268238" cy="1268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Simulate</a:t>
          </a:r>
        </a:p>
      </dsp:txBody>
      <dsp:txXfrm>
        <a:off x="3869435" y="1532809"/>
        <a:ext cx="896780" cy="896780"/>
      </dsp:txXfrm>
    </dsp:sp>
    <dsp:sp modelId="{335B2E4A-723A-834B-A83A-E0FE2CFAF92F}">
      <dsp:nvSpPr>
        <dsp:cNvPr id="0" name=""/>
        <dsp:cNvSpPr/>
      </dsp:nvSpPr>
      <dsp:spPr>
        <a:xfrm rot="8100000">
          <a:off x="3483189" y="2433458"/>
          <a:ext cx="336724" cy="4280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569412" y="2483349"/>
        <a:ext cx="235707" cy="256818"/>
      </dsp:txXfrm>
    </dsp:sp>
    <dsp:sp modelId="{713372AA-BA39-7C4A-BE54-4937D6D42448}">
      <dsp:nvSpPr>
        <dsp:cNvPr id="0" name=""/>
        <dsp:cNvSpPr/>
      </dsp:nvSpPr>
      <dsp:spPr>
        <a:xfrm>
          <a:off x="2337680" y="2693106"/>
          <a:ext cx="1268238" cy="1268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Analyze</a:t>
          </a:r>
        </a:p>
      </dsp:txBody>
      <dsp:txXfrm>
        <a:off x="2523409" y="2878835"/>
        <a:ext cx="896780" cy="896780"/>
      </dsp:txXfrm>
    </dsp:sp>
    <dsp:sp modelId="{A2633535-23D3-434C-8E95-4A0A4F9B7D02}">
      <dsp:nvSpPr>
        <dsp:cNvPr id="0" name=""/>
        <dsp:cNvSpPr/>
      </dsp:nvSpPr>
      <dsp:spPr>
        <a:xfrm rot="13500000">
          <a:off x="2137163" y="2446936"/>
          <a:ext cx="336724" cy="4280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2223386" y="2568257"/>
        <a:ext cx="235707" cy="256818"/>
      </dsp:txXfrm>
    </dsp:sp>
    <dsp:sp modelId="{0670C547-3896-434D-915E-A2E636CEF6C8}">
      <dsp:nvSpPr>
        <dsp:cNvPr id="0" name=""/>
        <dsp:cNvSpPr/>
      </dsp:nvSpPr>
      <dsp:spPr>
        <a:xfrm>
          <a:off x="991654" y="1347080"/>
          <a:ext cx="1268238" cy="1268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Revise</a:t>
          </a:r>
        </a:p>
      </dsp:txBody>
      <dsp:txXfrm>
        <a:off x="1177383" y="1532809"/>
        <a:ext cx="896780" cy="896780"/>
      </dsp:txXfrm>
    </dsp:sp>
    <dsp:sp modelId="{8083F76F-2325-8049-8943-3F29C1B0F418}">
      <dsp:nvSpPr>
        <dsp:cNvPr id="0" name=""/>
        <dsp:cNvSpPr/>
      </dsp:nvSpPr>
      <dsp:spPr>
        <a:xfrm rot="18900000">
          <a:off x="2123686" y="1100910"/>
          <a:ext cx="336724" cy="4280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2138480" y="1222231"/>
        <a:ext cx="235707" cy="2568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ABA84-F9E3-7F4E-9DBB-41BA60B66594}" type="datetimeFigureOut">
              <a:rPr lang="en-US" smtClean="0"/>
              <a:t>6/8/26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67F62C-F9FC-D845-901A-08AF311C6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379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70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80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464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D1262-F142-2274-8757-6ADB99C54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F01EB9-728F-7C14-8464-40F2FD8D3B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53DF52-3E66-5E8C-1C58-7FEB4AA274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E865C3-A63F-F4BF-0DD0-ED4A0F1545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7F62C-F9FC-D845-901A-08AF311C62B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529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F2AC3-C415-4952-A2DA-DC24E7AA6B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rgbClr val="00336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D55655-1C8F-4CBD-B7D8-09F6F702E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74337-3AC7-4F41-A7B1-D0A1F6AB5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2D2FB4-A807-4DE4-B7E1-BFFD074FF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1647" y="635634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3A553A72-1B92-4E37-AE31-ED20886488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91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916A3-4A88-48B0-84BF-AE4624236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7436"/>
            <a:ext cx="10515600" cy="52071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2pPr>
            <a:lvl3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3pPr>
            <a:lvl4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4pPr>
            <a:lvl5pPr>
              <a:defRPr sz="2400" b="0" i="0">
                <a:solidFill>
                  <a:srgbClr val="003366"/>
                </a:solidFill>
                <a:latin typeface="Open Sans Light" charset="0"/>
                <a:ea typeface="Open Sans Light" charset="0"/>
                <a:cs typeface="Open Sans Light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22B015-A419-4E19-9906-9EA09F58A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973BFB-703C-44F4-B0D2-F73B8377D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BFD0C22-ACF3-4349-8B9E-4F7126F4B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47" y="119631"/>
            <a:ext cx="10502153" cy="414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7895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ED448-45CC-49DE-A5AE-3AE081468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2838"/>
            <a:ext cx="10515600" cy="2852737"/>
          </a:xfrm>
          <a:prstGeom prst="rect">
            <a:avLst/>
          </a:prstGeom>
        </p:spPr>
        <p:txBody>
          <a:bodyPr anchor="b"/>
          <a:lstStyle>
            <a:lvl1pPr algn="l">
              <a:defRPr sz="6000">
                <a:solidFill>
                  <a:srgbClr val="00336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6CF055-012B-4931-9597-6BA76BB103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055269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00336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537BC-2850-4F51-93FE-9D8F69300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9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6389B-9E8B-489A-928A-4FBC043AE5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1647" y="949324"/>
            <a:ext cx="5181600" cy="4994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145C6F-BB7B-472D-B21C-9D2BDBD463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49325"/>
            <a:ext cx="5181600" cy="49942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FD09F-DA3F-447F-808C-F19382DAA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BFD0C22-ACF3-4349-8B9E-4F7126F4B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47" y="119631"/>
            <a:ext cx="10502153" cy="414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67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045017-4F76-429A-BFE7-6FF9B1A8A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FBFD0C22-ACF3-4349-8B9E-4F7126F4B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47" y="119631"/>
            <a:ext cx="10502153" cy="414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966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06A212-16A5-4009-9EEC-935B7C4D2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7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42298-1798-4A8F-B02A-ECDF39060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  <a:prstGeom prst="rect">
            <a:avLst/>
          </a:prstGeom>
        </p:spPr>
        <p:txBody>
          <a:bodyPr anchor="b"/>
          <a:lstStyle>
            <a:lvl1pPr algn="l">
              <a:defRPr sz="3200">
                <a:solidFill>
                  <a:srgbClr val="00336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55C38-E90B-48F9-BE58-11764CFBD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F20EA-8F6D-430E-A0B5-370BFDE129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8A11AE-F5CB-4F6B-8E60-238E4A87F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54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C76CB-6FA1-4CB4-9C5A-A3A682356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  <a:prstGeom prst="rect">
            <a:avLst/>
          </a:prstGeom>
        </p:spPr>
        <p:txBody>
          <a:bodyPr anchor="b"/>
          <a:lstStyle>
            <a:lvl1pPr algn="l">
              <a:defRPr sz="3200">
                <a:solidFill>
                  <a:srgbClr val="00336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3D82B0-C43F-4B31-82C6-2DFC4A888E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C5A6A9-1DDA-41C0-91B2-E1CBEDDC8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0C94E6-3A80-49EF-8FC6-BF52EE781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33C69E-B6EB-4D15-B523-AE020A98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3A553A72-1B92-4E37-AE31-ED2088648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0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sv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23657F0-2DB3-4F4B-BA26-C339200BFE1B}"/>
              </a:ext>
            </a:extLst>
          </p:cNvPr>
          <p:cNvSpPr/>
          <p:nvPr userDrawn="1"/>
        </p:nvSpPr>
        <p:spPr>
          <a:xfrm>
            <a:off x="0" y="-1566"/>
            <a:ext cx="12192000" cy="681037"/>
          </a:xfrm>
          <a:prstGeom prst="rect">
            <a:avLst/>
          </a:prstGeom>
          <a:solidFill>
            <a:srgbClr val="176B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A37743-B512-47BC-8790-F551DBA6599B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176B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FBFD0C22-ACF3-4349-8B9E-4F7126F4B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47" y="119631"/>
            <a:ext cx="10502153" cy="414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006B33F-5789-4132-8939-BB264EA17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867685"/>
            <a:ext cx="10515600" cy="5172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69249AB-87F0-43B2-869D-3F1B2D0197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13" name="Content Placeholder 6">
            <a:extLst>
              <a:ext uri="{FF2B5EF4-FFF2-40B4-BE49-F238E27FC236}">
                <a16:creationId xmlns:a16="http://schemas.microsoft.com/office/drawing/2014/main" id="{22690342-9826-46C7-A54C-3F66F52C33CA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11665" y="6290490"/>
            <a:ext cx="1342135" cy="442929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82D2FB4-A807-4DE4-B7E1-BFFD074FF9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647" y="635634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3A553A72-1B92-4E37-AE31-ED20886488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834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Open Sans Light" charset="0"/>
          <a:ea typeface="Open Sans Light" charset="0"/>
          <a:cs typeface="Open Sans Light" charset="0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003366"/>
          </a:solidFill>
          <a:latin typeface="Open Sans Light" charset="0"/>
          <a:ea typeface="Open Sans Light" charset="0"/>
          <a:cs typeface="Open Sans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4653569-8015-7404-98E8-A5B1DAB2C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95033"/>
            <a:ext cx="12191999" cy="492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EAE60B67-19FC-4507-9E7B-981539747B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1683" y="5586002"/>
            <a:ext cx="10901471" cy="557888"/>
          </a:xfrm>
          <a:noFill/>
        </p:spPr>
        <p:txBody>
          <a:bodyPr>
            <a:noAutofit/>
          </a:bodyPr>
          <a:lstStyle/>
          <a:p>
            <a:r>
              <a:rPr lang="en-US" sz="1800" dirty="0"/>
              <a:t>the presentation will begin shortly…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92D246-5A46-4C7E-813E-2CD1FF079103}"/>
              </a:ext>
            </a:extLst>
          </p:cNvPr>
          <p:cNvSpPr txBox="1">
            <a:spLocks/>
          </p:cNvSpPr>
          <p:nvPr/>
        </p:nvSpPr>
        <p:spPr>
          <a:xfrm>
            <a:off x="761683" y="5041332"/>
            <a:ext cx="10901471" cy="655003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>
              <a:solidFill>
                <a:srgbClr val="003366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5826A0-060E-F044-49DA-D2189A2EE5AE}"/>
              </a:ext>
            </a:extLst>
          </p:cNvPr>
          <p:cNvSpPr txBox="1"/>
          <p:nvPr/>
        </p:nvSpPr>
        <p:spPr>
          <a:xfrm>
            <a:off x="838200" y="6311900"/>
            <a:ext cx="5885329" cy="400110"/>
          </a:xfrm>
          <a:prstGeom prst="rect">
            <a:avLst/>
          </a:prstGeom>
          <a:solidFill>
            <a:srgbClr val="166BBF"/>
          </a:solidFill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isee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systems </a:t>
            </a:r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| (603) 448-4990 | www.iseesystems.com</a:t>
            </a:r>
          </a:p>
          <a:p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24 Hanover St, Suite 8A | Lebanon, NH 03766 | USA</a:t>
            </a:r>
          </a:p>
        </p:txBody>
      </p:sp>
    </p:spTree>
    <p:extLst>
      <p:ext uri="{BB962C8B-B14F-4D97-AF65-F5344CB8AC3E}">
        <p14:creationId xmlns:p14="http://schemas.microsoft.com/office/powerpoint/2010/main" val="1257043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8F6C64-5543-CC56-7F4A-747D31947D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 am a vertically integrated manufacturer and distributor of fresh dairy products to supermarkets across my region. Our retailers struggle with low inventory and sometimes stockouts.  I want to understand the causes of those stockouts.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D72AB9-F782-DC54-D1C7-BA312189E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10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4737183-4E45-5FEC-1A81-1FDABE009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Starting prompt…</a:t>
            </a:r>
          </a:p>
        </p:txBody>
      </p:sp>
    </p:spTree>
    <p:extLst>
      <p:ext uri="{BB962C8B-B14F-4D97-AF65-F5344CB8AC3E}">
        <p14:creationId xmlns:p14="http://schemas.microsoft.com/office/powerpoint/2010/main" val="3160060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88A075-0845-C5E2-997B-7D0943C19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UNDERSTAND THE PROBLEM (ask 3-5 questions): What problem? What behavior over time? What time horizon? Who are the key actors? What is their goal?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EXPLORE SYSTEM BOUNDARY (ask 2-3 questions): What is inside vs. outside? What factors matter most? What can be safely left out?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IDENTIFY KEY VARIABLES (ask 3-4 questions): What changes over time? What accumulates (stocks)? What flows? What drives flows?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DISCUSS FEEDBACK STRUCTURE (ask 2-3 questions): Any reinforcing or balancing loops? Anything that feeds back on itself?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ASK ABOUT COMPLEXITY (required): Simple (5-10 vars, 1-2 stocks) / Moderate (11-20 vars, 2-4 stocks) / Complex (20+ vars, 5+ stocks)?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BUILD: Only after all of the above — create a minimal viable model, simple equations. Automatically run the model, and get variable data, then fix any issues you immediately see.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AFTER BUILDING, ASK THE USER what they would like to do next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C0B921-136A-F25D-180A-C3297561A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DAA6B4-41CC-75CC-2D8C-D24074066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Socrates Workflow</a:t>
            </a:r>
          </a:p>
        </p:txBody>
      </p:sp>
    </p:spTree>
    <p:extLst>
      <p:ext uri="{BB962C8B-B14F-4D97-AF65-F5344CB8AC3E}">
        <p14:creationId xmlns:p14="http://schemas.microsoft.com/office/powerpoint/2010/main" val="1439884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C643F3-E253-E8E2-9F52-272007DBD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PROBLEM ARTICULATION: Ask only essential questions to understand the problem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DYNAMIC HYPOTHESIS: Quickly develop causal theories about feedback structure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FORMULATION: Create comprehensive equations with dimensional consistency</a:t>
            </a:r>
          </a:p>
          <a:p>
            <a:pPr lvl="1"/>
            <a:r>
              <a:rPr lang="en-US" dirty="0"/>
              <a:t>Assume NO limits on model complexity - build as complex as needed</a:t>
            </a:r>
          </a:p>
          <a:p>
            <a:pPr lvl="1"/>
            <a:r>
              <a:rPr lang="en-US" dirty="0"/>
              <a:t>Use arrays when modeling groups of similar entities</a:t>
            </a:r>
          </a:p>
          <a:p>
            <a:pPr lvl="1"/>
            <a:r>
              <a:rPr lang="en-US" dirty="0"/>
              <a:t>Use modules when structure can be componentized</a:t>
            </a:r>
          </a:p>
          <a:p>
            <a:pPr lvl="1"/>
            <a:r>
              <a:rPr lang="en-US" dirty="0"/>
              <a:t>Use sub-types when discrete entity specializations are appropriate</a:t>
            </a:r>
          </a:p>
          <a:p>
            <a:pPr lvl="1"/>
            <a:r>
              <a:rPr lang="en-US" dirty="0"/>
              <a:t>Include all relevant variables and relationships for completeness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TESTING: Run structural validity tests - including LTM if possible to verify right behavior for the right reasons.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POLICY ANALYSIS: Identify high-leverage intervention points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DOCUMENTATION: Document key assumptions and limitations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9417E2-6142-559B-448A-5A20461D0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418818E-A2AC-AC76-BF92-B0353B85F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Merlin’s Workflow</a:t>
            </a:r>
          </a:p>
        </p:txBody>
      </p:sp>
    </p:spTree>
    <p:extLst>
      <p:ext uri="{BB962C8B-B14F-4D97-AF65-F5344CB8AC3E}">
        <p14:creationId xmlns:p14="http://schemas.microsoft.com/office/powerpoint/2010/main" val="506367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F03DBF-6238-6CC6-42AC-070823D91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7436"/>
            <a:ext cx="10756769" cy="3200753"/>
          </a:xfrm>
        </p:spPr>
        <p:txBody>
          <a:bodyPr numCol="2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How might AI reshape your modeling workflow?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are you excited for AI to be able to help you with?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are your concerns about when integrating AI into your modeling process?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Do you think AI can help lower the barriers to entry to the SD field?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4F9D74-F83E-005B-9EF9-6DB521508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F26D02B-B071-A788-B733-CC4D808CB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ED1F1D-6771-D8B9-6FAB-C1C20D56F490}"/>
              </a:ext>
            </a:extLst>
          </p:cNvPr>
          <p:cNvSpPr txBox="1"/>
          <p:nvPr/>
        </p:nvSpPr>
        <p:spPr>
          <a:xfrm>
            <a:off x="153557" y="4535361"/>
            <a:ext cx="136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336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Raise hand to </a:t>
            </a:r>
          </a:p>
          <a:p>
            <a:r>
              <a:rPr lang="en-US" sz="1400" dirty="0">
                <a:solidFill>
                  <a:srgbClr val="00336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called 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93037E-6B87-8C08-AC76-778AB80B7C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74" b="-105"/>
          <a:stretch>
            <a:fillRect/>
          </a:stretch>
        </p:blipFill>
        <p:spPr>
          <a:xfrm>
            <a:off x="1377197" y="4796971"/>
            <a:ext cx="10496550" cy="1135260"/>
          </a:xfrm>
          <a:prstGeom prst="rect">
            <a:avLst/>
          </a:prstGeom>
        </p:spPr>
      </p:pic>
      <p:cxnSp>
        <p:nvCxnSpPr>
          <p:cNvPr id="7" name="Straight Arrow Connector 4">
            <a:extLst>
              <a:ext uri="{FF2B5EF4-FFF2-40B4-BE49-F238E27FC236}">
                <a16:creationId xmlns:a16="http://schemas.microsoft.com/office/drawing/2014/main" id="{199EA213-7E2C-5045-A545-C2F1D8D66E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9814" y="5137608"/>
            <a:ext cx="1564850" cy="169683"/>
          </a:xfrm>
          <a:prstGeom prst="straightConnector1">
            <a:avLst/>
          </a:prstGeom>
          <a:noFill/>
          <a:ln w="254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046316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DB954-B00C-9AD9-1112-D41A345AF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CA27DE-3762-24DB-156A-CF50233A8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2632733-CF62-0EBC-40E0-E42B85181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Useful Resources…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44A841-D89A-AFDD-EA57-B9310081119A}"/>
              </a:ext>
            </a:extLst>
          </p:cNvPr>
          <p:cNvSpPr txBox="1"/>
          <p:nvPr/>
        </p:nvSpPr>
        <p:spPr>
          <a:xfrm>
            <a:off x="7466697" y="3783102"/>
            <a:ext cx="4725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systemdynamics.org</a:t>
            </a:r>
            <a:r>
              <a:rPr lang="en-US" dirty="0"/>
              <a:t>/ai-in-</a:t>
            </a:r>
            <a:r>
              <a:rPr lang="en-US" dirty="0" err="1"/>
              <a:t>sd</a:t>
            </a:r>
            <a:r>
              <a:rPr lang="en-US" dirty="0"/>
              <a:t>-education</a:t>
            </a:r>
          </a:p>
        </p:txBody>
      </p:sp>
      <p:pic>
        <p:nvPicPr>
          <p:cNvPr id="11" name="Picture 10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88859F1D-87CA-596B-912E-582E05CE30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638" y="4213744"/>
            <a:ext cx="1391419" cy="1391419"/>
          </a:xfrm>
          <a:prstGeom prst="rect">
            <a:avLst/>
          </a:prstGeom>
        </p:spPr>
      </p:pic>
      <p:pic>
        <p:nvPicPr>
          <p:cNvPr id="13" name="Picture 12" descr="A screenshot of a website&#10;&#10;AI-generated content may be incorrect.">
            <a:extLst>
              <a:ext uri="{FF2B5EF4-FFF2-40B4-BE49-F238E27FC236}">
                <a16:creationId xmlns:a16="http://schemas.microsoft.com/office/drawing/2014/main" id="{7705254D-8BFE-0D6B-54CA-502258B9E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"/>
          <a:stretch>
            <a:fillRect/>
          </a:stretch>
        </p:blipFill>
        <p:spPr>
          <a:xfrm>
            <a:off x="8272657" y="1536551"/>
            <a:ext cx="3113382" cy="20659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506FCA3-CB38-6B5B-40E2-2089C9094CD8}"/>
              </a:ext>
            </a:extLst>
          </p:cNvPr>
          <p:cNvSpPr txBox="1"/>
          <p:nvPr/>
        </p:nvSpPr>
        <p:spPr>
          <a:xfrm>
            <a:off x="8376033" y="990579"/>
            <a:ext cx="2906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AI in SD Education Task Force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194DE2-2916-4876-68B5-70B08E63E1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83"/>
          <a:stretch>
            <a:fillRect/>
          </a:stretch>
        </p:blipFill>
        <p:spPr bwMode="auto">
          <a:xfrm>
            <a:off x="657386" y="1536551"/>
            <a:ext cx="3104826" cy="217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8A9EBF6-E01D-8B10-118F-75804A24B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94" y="4340749"/>
            <a:ext cx="1137411" cy="113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FE378E-2C50-4CED-9843-579F8D1A11F8}"/>
              </a:ext>
            </a:extLst>
          </p:cNvPr>
          <p:cNvSpPr txBox="1"/>
          <p:nvPr/>
        </p:nvSpPr>
        <p:spPr>
          <a:xfrm>
            <a:off x="537707" y="3783102"/>
            <a:ext cx="334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ub-iad.github.io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sd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-ai/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0FEF11-5C3C-746C-B81D-03162AE0470C}"/>
              </a:ext>
            </a:extLst>
          </p:cNvPr>
          <p:cNvSpPr txBox="1"/>
          <p:nvPr/>
        </p:nvSpPr>
        <p:spPr>
          <a:xfrm>
            <a:off x="909154" y="990579"/>
            <a:ext cx="260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sd</a:t>
            </a:r>
            <a:r>
              <a:rPr lang="en-US" dirty="0"/>
              <a:t>-ai Open-Source Project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8A2DF12-1016-4BAD-15CF-BC0D32ED4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r="1584"/>
          <a:stretch/>
        </p:blipFill>
        <p:spPr bwMode="auto">
          <a:xfrm>
            <a:off x="4361871" y="1536551"/>
            <a:ext cx="3104826" cy="217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CAE1E38-9527-8189-1F40-56627DDDF823}"/>
              </a:ext>
            </a:extLst>
          </p:cNvPr>
          <p:cNvSpPr txBox="1"/>
          <p:nvPr/>
        </p:nvSpPr>
        <p:spPr>
          <a:xfrm>
            <a:off x="4667668" y="3783102"/>
            <a:ext cx="2512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bit.ly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BEAMSinitiative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F22155-88CC-F414-F02B-109A5B04FDA8}"/>
              </a:ext>
            </a:extLst>
          </p:cNvPr>
          <p:cNvSpPr txBox="1"/>
          <p:nvPr/>
        </p:nvSpPr>
        <p:spPr>
          <a:xfrm>
            <a:off x="4849954" y="990579"/>
            <a:ext cx="2128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BEAMS Initiative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702017D3-9A2D-5C9F-2420-BB6A84E63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076" y="4340749"/>
            <a:ext cx="1137411" cy="113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9CF8F79-69F6-5E29-78DD-8A73F9A67B46}"/>
              </a:ext>
            </a:extLst>
          </p:cNvPr>
          <p:cNvSpPr txBox="1"/>
          <p:nvPr/>
        </p:nvSpPr>
        <p:spPr>
          <a:xfrm>
            <a:off x="1507253" y="5609325"/>
            <a:ext cx="9017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support@iseesystems.com - </a:t>
            </a:r>
            <a:r>
              <a:rPr lang="en-US" sz="2800" dirty="0" err="1"/>
              <a:t>bschoenberg@iseesystems.com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68646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2D246-5A46-4C7E-813E-2CD1FF079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5264" y="5172440"/>
            <a:ext cx="10901471" cy="975519"/>
          </a:xfrm>
          <a:noFill/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1F293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Thank you!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15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4B7B86-0009-972B-206A-99274BB1E1DF}"/>
              </a:ext>
            </a:extLst>
          </p:cNvPr>
          <p:cNvSpPr txBox="1"/>
          <p:nvPr/>
        </p:nvSpPr>
        <p:spPr>
          <a:xfrm>
            <a:off x="838200" y="6311900"/>
            <a:ext cx="5885329" cy="400110"/>
          </a:xfrm>
          <a:prstGeom prst="rect">
            <a:avLst/>
          </a:prstGeom>
          <a:solidFill>
            <a:srgbClr val="166BBF"/>
          </a:solidFill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isee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systems </a:t>
            </a:r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| (603) 448-4990 | www.iseesystems.com</a:t>
            </a:r>
          </a:p>
          <a:p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24 Hanover St, Suite 8A | Lebanon, NH 03766 | USA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946DB86-987D-1892-006F-A090DC395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034"/>
            <a:ext cx="12192000" cy="490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88EF674B-ADB3-1BD2-B74B-B7AF0E9DE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95033"/>
            <a:ext cx="12191999" cy="492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668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E60B67-19FC-4507-9E7B-981539747B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1683" y="5586002"/>
            <a:ext cx="10901471" cy="557888"/>
          </a:xfrm>
          <a:noFill/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Presented by Billy Schoenberg | </a:t>
            </a:r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June</a:t>
            </a:r>
            <a:r>
              <a:rPr lang="en-US" sz="20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10th, 2026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2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5826A0-060E-F044-49DA-D2189A2EE5AE}"/>
              </a:ext>
            </a:extLst>
          </p:cNvPr>
          <p:cNvSpPr txBox="1"/>
          <p:nvPr/>
        </p:nvSpPr>
        <p:spPr>
          <a:xfrm>
            <a:off x="838200" y="6311900"/>
            <a:ext cx="5885329" cy="400110"/>
          </a:xfrm>
          <a:prstGeom prst="rect">
            <a:avLst/>
          </a:prstGeom>
          <a:solidFill>
            <a:srgbClr val="166BBF"/>
          </a:solidFill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isee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systems </a:t>
            </a:r>
            <a:r>
              <a:rPr lang="en-US" sz="1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| (603) 448-4990 | www.iseesystems.com</a:t>
            </a:r>
          </a:p>
          <a:p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24 Hanover St, Suite 8A | Lebanon, NH 03766 | USA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B4A1587-41E3-2FE8-46BC-AC93A3E70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034"/>
            <a:ext cx="12192000" cy="490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8806DB1-EF2B-A00D-CEE3-2410D629A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95033"/>
            <a:ext cx="12191999" cy="492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67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E50CC-DB1C-4FCD-8179-D91DE0A35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Webinar mechanics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AB835-416E-4B4F-868B-6A8D482ED751}"/>
              </a:ext>
            </a:extLst>
          </p:cNvPr>
          <p:cNvSpPr/>
          <p:nvPr/>
        </p:nvSpPr>
        <p:spPr>
          <a:xfrm>
            <a:off x="7531830" y="6312159"/>
            <a:ext cx="2302635" cy="426210"/>
          </a:xfrm>
          <a:prstGeom prst="rect">
            <a:avLst/>
          </a:prstGeom>
          <a:solidFill>
            <a:srgbClr val="176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FF70C1-B40C-E2DC-82AB-4759E392B6B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Webinar mechanics</a:t>
            </a:r>
            <a:endParaRPr lang="en-US" dirty="0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D87DD845-3B8D-33ED-1135-60CF4ECA9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5080" y="814467"/>
            <a:ext cx="264769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1F29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</a:t>
            </a:r>
          </a:p>
          <a:p>
            <a:pPr>
              <a:defRPr/>
            </a:pPr>
            <a:r>
              <a:rPr lang="en-US" sz="14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Submit your questions here at anytime during the Webinar</a:t>
            </a: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07258F17-03A6-59BB-37AC-336CC70524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8462" y="4746549"/>
            <a:ext cx="2647696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1F29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Audio setup</a:t>
            </a:r>
          </a:p>
          <a:p>
            <a:pPr>
              <a:defRPr/>
            </a:pPr>
            <a:r>
              <a:rPr lang="en-US" sz="14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Allows you to test your audio</a:t>
            </a:r>
          </a:p>
          <a:p>
            <a:pPr>
              <a:defRPr/>
            </a:pPr>
            <a:endParaRPr lang="en-US" sz="1400" dirty="0">
              <a:solidFill>
                <a:srgbClr val="003366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defRPr/>
            </a:pPr>
            <a:r>
              <a:rPr lang="en-US" sz="1400" dirty="0">
                <a:solidFill>
                  <a:srgbClr val="00336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Also make sure your volume is turned up and your speakers are not muted.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37F772-4C9F-99C2-B4D5-E44F075CBFD0}"/>
              </a:ext>
            </a:extLst>
          </p:cNvPr>
          <p:cNvSpPr/>
          <p:nvPr/>
        </p:nvSpPr>
        <p:spPr>
          <a:xfrm>
            <a:off x="7531830" y="6312159"/>
            <a:ext cx="2302635" cy="426210"/>
          </a:xfrm>
          <a:prstGeom prst="rect">
            <a:avLst/>
          </a:prstGeom>
          <a:solidFill>
            <a:srgbClr val="176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FA16645-F3EF-10CC-8DC8-43248A69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49"/>
          <a:stretch>
            <a:fillRect/>
          </a:stretch>
        </p:blipFill>
        <p:spPr>
          <a:xfrm>
            <a:off x="1000125" y="1719635"/>
            <a:ext cx="10496550" cy="10463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3897BA-788C-928B-D152-597D9C92D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74" b="-105"/>
          <a:stretch>
            <a:fillRect/>
          </a:stretch>
        </p:blipFill>
        <p:spPr>
          <a:xfrm>
            <a:off x="1000125" y="3524353"/>
            <a:ext cx="10496550" cy="113526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A6828457-73D3-75C9-D41E-7875382432A4}"/>
              </a:ext>
            </a:extLst>
          </p:cNvPr>
          <p:cNvGrpSpPr/>
          <p:nvPr/>
        </p:nvGrpSpPr>
        <p:grpSpPr>
          <a:xfrm>
            <a:off x="8630064" y="1189661"/>
            <a:ext cx="961204" cy="489120"/>
            <a:chOff x="8630064" y="1189661"/>
            <a:chExt cx="961204" cy="489120"/>
          </a:xfrm>
        </p:grpSpPr>
        <p:cxnSp>
          <p:nvCxnSpPr>
            <p:cNvPr id="18" name="Straight Arrow Connector 6">
              <a:extLst>
                <a:ext uri="{FF2B5EF4-FFF2-40B4-BE49-F238E27FC236}">
                  <a16:creationId xmlns:a16="http://schemas.microsoft.com/office/drawing/2014/main" id="{80CB5A4D-F152-079C-3FCA-3E2F4278881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30064" y="1189661"/>
              <a:ext cx="956441" cy="6776"/>
            </a:xfrm>
            <a:prstGeom prst="straightConnector1">
              <a:avLst/>
            </a:prstGeom>
            <a:noFill/>
            <a:ln w="25400" cap="sq" algn="ctr">
              <a:solidFill>
                <a:srgbClr val="FF0000"/>
              </a:solidFill>
              <a:round/>
              <a:headEnd type="none" w="sm" len="sm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Straight Arrow Connector 6">
              <a:extLst>
                <a:ext uri="{FF2B5EF4-FFF2-40B4-BE49-F238E27FC236}">
                  <a16:creationId xmlns:a16="http://schemas.microsoft.com/office/drawing/2014/main" id="{20F64EA0-5930-5F31-74CE-3D087A8A23F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591268" y="1192411"/>
              <a:ext cx="0" cy="486370"/>
            </a:xfrm>
            <a:prstGeom prst="straightConnector1">
              <a:avLst/>
            </a:prstGeom>
            <a:noFill/>
            <a:ln w="25400" cap="sq" algn="ctr">
              <a:solidFill>
                <a:srgbClr val="FF0000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818E6F8-D01B-EA64-AC94-B16F15A3E3C0}"/>
              </a:ext>
            </a:extLst>
          </p:cNvPr>
          <p:cNvGrpSpPr/>
          <p:nvPr/>
        </p:nvGrpSpPr>
        <p:grpSpPr>
          <a:xfrm flipH="1" flipV="1">
            <a:off x="5225287" y="4828212"/>
            <a:ext cx="956441" cy="489120"/>
            <a:chOff x="5817690" y="5547349"/>
            <a:chExt cx="956441" cy="489120"/>
          </a:xfrm>
        </p:grpSpPr>
        <p:cxnSp>
          <p:nvCxnSpPr>
            <p:cNvPr id="21" name="Straight Arrow Connector 6">
              <a:extLst>
                <a:ext uri="{FF2B5EF4-FFF2-40B4-BE49-F238E27FC236}">
                  <a16:creationId xmlns:a16="http://schemas.microsoft.com/office/drawing/2014/main" id="{170F7EA8-2133-ECFF-128F-73BD4A1A57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817690" y="5547349"/>
              <a:ext cx="956441" cy="6776"/>
            </a:xfrm>
            <a:prstGeom prst="straightConnector1">
              <a:avLst/>
            </a:prstGeom>
            <a:noFill/>
            <a:ln w="25400" cap="sq" algn="ctr">
              <a:solidFill>
                <a:srgbClr val="FF0000"/>
              </a:solidFill>
              <a:round/>
              <a:headEnd type="none" w="sm" len="sm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Straight Arrow Connector 6">
              <a:extLst>
                <a:ext uri="{FF2B5EF4-FFF2-40B4-BE49-F238E27FC236}">
                  <a16:creationId xmlns:a16="http://schemas.microsoft.com/office/drawing/2014/main" id="{40FE09E3-00E6-F515-EE99-56A9315BD68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74131" y="5550099"/>
              <a:ext cx="0" cy="486370"/>
            </a:xfrm>
            <a:prstGeom prst="straightConnector1">
              <a:avLst/>
            </a:prstGeom>
            <a:noFill/>
            <a:ln w="25400" cap="sq" algn="ctr">
              <a:solidFill>
                <a:srgbClr val="FF0000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77121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Agentic AI in the Context of System Dynamics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Introduction to Agents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Getting Started with Socrates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Accelerating with Merlin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Group Discussion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Questions and Answers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Topics</a:t>
            </a:r>
          </a:p>
        </p:txBody>
      </p:sp>
    </p:spTree>
    <p:extLst>
      <p:ext uri="{BB962C8B-B14F-4D97-AF65-F5344CB8AC3E}">
        <p14:creationId xmlns:p14="http://schemas.microsoft.com/office/powerpoint/2010/main" val="1181092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58F97E8-6477-35B5-92DF-FE23DE0FF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Agentic AI = AI that can carry out a full workflow</a:t>
            </a:r>
          </a:p>
          <a:p>
            <a:r>
              <a:rPr lang="en-US" dirty="0"/>
              <a:t>Before: users had to manage every modeling step manually</a:t>
            </a:r>
          </a:p>
          <a:p>
            <a:pPr lvl="1"/>
            <a:r>
              <a:rPr lang="en-US" dirty="0"/>
              <a:t>(build → simulate → analyze → revise)</a:t>
            </a:r>
          </a:p>
          <a:p>
            <a:r>
              <a:rPr lang="en-US" dirty="0"/>
              <a:t>Now: the AI does this loop automatically</a:t>
            </a:r>
          </a:p>
          <a:p>
            <a:pPr lvl="1"/>
            <a:r>
              <a:rPr lang="en-US" dirty="0"/>
              <a:t>(builds, tests, explains, improves)</a:t>
            </a:r>
          </a:p>
          <a:p>
            <a:r>
              <a:rPr lang="en-US" dirty="0"/>
              <a:t>Key idea: the SD method of modeling is embedded in the AI</a:t>
            </a:r>
          </a:p>
          <a:p>
            <a:pPr lvl="1"/>
            <a:r>
              <a:rPr lang="en-US" dirty="0"/>
              <a:t>Result: lower barrier to entry</a:t>
            </a:r>
          </a:p>
          <a:p>
            <a:pPr lvl="1"/>
            <a:r>
              <a:rPr lang="en-US" dirty="0"/>
              <a:t>More people can explore complex systems</a:t>
            </a:r>
          </a:p>
          <a:p>
            <a:r>
              <a:rPr lang="en-US" dirty="0"/>
              <a:t>But still transparent:</a:t>
            </a:r>
          </a:p>
          <a:p>
            <a:pPr lvl="1"/>
            <a:r>
              <a:rPr lang="en-US" dirty="0"/>
              <a:t>All results come from clear, inspectable models</a:t>
            </a:r>
          </a:p>
          <a:p>
            <a:r>
              <a:rPr lang="en-US" dirty="0"/>
              <a:t>Impact: focus shifts from “how to model” → “what we learn”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9B9640-B070-5E1B-10CD-8A15280C9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33742B1-F23C-44AF-6ACC-6D2BD6BE7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Agentic AI in the context of System Dynamics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8D4F29C-3426-3328-422E-EF92469E90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3486992"/>
              </p:ext>
            </p:extLst>
          </p:nvPr>
        </p:nvGraphicFramePr>
        <p:xfrm>
          <a:off x="6811945" y="1479829"/>
          <a:ext cx="59436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271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657DC9-E2E7-DE9A-E4C0-E02E5FA97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Agent = LLM + tools + control loop</a:t>
            </a:r>
          </a:p>
          <a:p>
            <a:pPr lvl="1"/>
            <a:r>
              <a:rPr lang="en-US" sz="2000" dirty="0"/>
              <a:t>Repeatedly decides: </a:t>
            </a:r>
            <a:r>
              <a:rPr lang="en-US" sz="2000" i="1" dirty="0"/>
              <a:t>call a tool</a:t>
            </a:r>
            <a:r>
              <a:rPr lang="en-US" sz="2000" dirty="0"/>
              <a:t> or </a:t>
            </a:r>
            <a:r>
              <a:rPr lang="en-US" sz="2000" i="1" dirty="0"/>
              <a:t>respond</a:t>
            </a:r>
            <a:r>
              <a:rPr lang="en-US" sz="2000" dirty="0"/>
              <a:t>, then uses results to continue </a:t>
            </a:r>
          </a:p>
          <a:p>
            <a:r>
              <a:rPr lang="en-US" sz="2000" dirty="0"/>
              <a:t>Tool calling is the core mechanism</a:t>
            </a:r>
          </a:p>
          <a:p>
            <a:pPr lvl="1"/>
            <a:r>
              <a:rPr lang="en-US" sz="2000" dirty="0" err="1"/>
              <a:t>generate_quantitative_model</a:t>
            </a:r>
            <a:r>
              <a:rPr lang="en-US" sz="2000" dirty="0"/>
              <a:t>  or </a:t>
            </a:r>
            <a:r>
              <a:rPr lang="en-US" sz="2000" dirty="0" err="1"/>
              <a:t>generate_qualitative_model</a:t>
            </a:r>
            <a:r>
              <a:rPr lang="en-US" sz="2000" dirty="0"/>
              <a:t> - Quantitative engine or Qualitative engine</a:t>
            </a:r>
          </a:p>
          <a:p>
            <a:pPr lvl="1"/>
            <a:r>
              <a:rPr lang="en-US" sz="2000" dirty="0" err="1"/>
              <a:t>discuss_with_seldon</a:t>
            </a:r>
            <a:r>
              <a:rPr lang="en-US" sz="2000" dirty="0"/>
              <a:t> - Seldon - Discussion engine</a:t>
            </a:r>
          </a:p>
          <a:p>
            <a:pPr lvl="2"/>
            <a:r>
              <a:rPr lang="en-US" sz="2000" dirty="0"/>
              <a:t>Interprets results and explains behavior using feedback loops &amp; LTM™</a:t>
            </a:r>
          </a:p>
          <a:p>
            <a:r>
              <a:rPr lang="en-US" sz="2000" dirty="0"/>
              <a:t>Iterative loop = build → simulate → explain → revise</a:t>
            </a:r>
          </a:p>
          <a:p>
            <a:pPr lvl="1"/>
            <a:r>
              <a:rPr lang="en-US" sz="2000" dirty="0"/>
              <a:t>Agent keeps improving the model until it makes sense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1AD0AA-2FAA-A394-7DF0-9BD509B47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B65711B-D694-D203-0304-B0F6E8134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the Agent’s work?</a:t>
            </a:r>
          </a:p>
        </p:txBody>
      </p:sp>
    </p:spTree>
    <p:extLst>
      <p:ext uri="{BB962C8B-B14F-4D97-AF65-F5344CB8AC3E}">
        <p14:creationId xmlns:p14="http://schemas.microsoft.com/office/powerpoint/2010/main" val="215232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2C24CC-4DF3-82C4-5D79-D2F453D171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Socrates: the Modeling Coach</a:t>
            </a:r>
          </a:p>
          <a:p>
            <a:pPr lvl="1"/>
            <a:r>
              <a:rPr lang="en-US" dirty="0"/>
              <a:t>Designed for newcomers and learning the method </a:t>
            </a:r>
          </a:p>
          <a:p>
            <a:pPr lvl="1"/>
            <a:r>
              <a:rPr lang="en-US" dirty="0"/>
              <a:t>Focuses on thinking before modeling (asks questions first) </a:t>
            </a:r>
          </a:p>
          <a:p>
            <a:pPr lvl="1"/>
            <a:r>
              <a:rPr lang="en-US" dirty="0"/>
              <a:t>Guides users through: problem → boundaries → variables → feedback</a:t>
            </a:r>
          </a:p>
          <a:p>
            <a:pPr lvl="1"/>
            <a:r>
              <a:rPr lang="en-US" dirty="0"/>
              <a:t>Helps build intuition about feedback and dynamics </a:t>
            </a:r>
          </a:p>
          <a:p>
            <a:pPr lvl="1"/>
            <a:r>
              <a:rPr lang="en-US" dirty="0"/>
              <a:t>Acts as a teaching partner, not an automation tool</a:t>
            </a:r>
          </a:p>
          <a:p>
            <a:r>
              <a:rPr lang="en-US" dirty="0"/>
              <a:t>Merlin: the Expert Modeler’s Assistant</a:t>
            </a:r>
          </a:p>
          <a:p>
            <a:pPr lvl="1"/>
            <a:r>
              <a:rPr lang="en-US" dirty="0"/>
              <a:t>Built for experienced users who already know System Dynamics </a:t>
            </a:r>
          </a:p>
          <a:p>
            <a:pPr lvl="1"/>
            <a:r>
              <a:rPr lang="en-US" dirty="0"/>
              <a:t>Acts as a force multiplier — speeds up iteration, scaling, and experimentation </a:t>
            </a:r>
          </a:p>
          <a:p>
            <a:pPr lvl="1"/>
            <a:r>
              <a:rPr lang="en-US" dirty="0"/>
              <a:t>Helps with calibration, simulation, and uncertainty analysis </a:t>
            </a:r>
          </a:p>
          <a:p>
            <a:pPr lvl="1"/>
            <a:r>
              <a:rPr lang="en-US" dirty="0"/>
              <a:t>Surfaces feedback explanations (Loops that Matter™) to diagnose behavior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CBE4E7-4CBC-5F55-50BF-D9D975B0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2D7633A-CCEB-A4AD-8D79-6769D2C37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Agents we’ll talk about today… </a:t>
            </a:r>
          </a:p>
        </p:txBody>
      </p:sp>
    </p:spTree>
    <p:extLst>
      <p:ext uri="{BB962C8B-B14F-4D97-AF65-F5344CB8AC3E}">
        <p14:creationId xmlns:p14="http://schemas.microsoft.com/office/powerpoint/2010/main" val="358970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C87EAA-7262-F5C9-8FB3-9BC0BCFFFF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7436"/>
            <a:ext cx="5257800" cy="517760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Frosty Treat distributes fresh dairy products to supermarkets across a region.</a:t>
            </a:r>
          </a:p>
          <a:p>
            <a:r>
              <a:rPr lang="en-US" dirty="0"/>
              <a:t>They struggle with stockouts across their supply chain</a:t>
            </a:r>
          </a:p>
          <a:p>
            <a:r>
              <a:rPr lang="en-US" dirty="0"/>
              <a:t>Orders from consumers are erratic</a:t>
            </a:r>
          </a:p>
          <a:p>
            <a:r>
              <a:rPr lang="en-US" dirty="0"/>
              <a:t>Frosty Treat both manufactures and distributes their products, but they do not retail them!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F5D1C4-C3D6-58E0-6C2B-C24557790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8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15B0722-06A9-96C8-CB81-E844BF4F6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 Case </a:t>
            </a:r>
            <a:r>
              <a:rPr lang="en-US" dirty="0"/>
              <a:t>Study: Frosty Treat Supply Chain Challenge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42080CC-50E2-4E8D-CB8C-2403B26352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1048398"/>
              </p:ext>
            </p:extLst>
          </p:nvPr>
        </p:nvGraphicFramePr>
        <p:xfrm>
          <a:off x="6846570" y="2074636"/>
          <a:ext cx="4975860" cy="3274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80685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2CC6225-6F08-AB01-A805-39FBE8D1DD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start by using Socrates to understand the general dynamics of supply chains</a:t>
            </a:r>
          </a:p>
          <a:p>
            <a:r>
              <a:rPr lang="en-US" dirty="0"/>
              <a:t>Let’s move to Merlin to fit to our case exactly and produce policy suggestions</a:t>
            </a:r>
          </a:p>
          <a:p>
            <a:endParaRPr lang="en-US" dirty="0"/>
          </a:p>
          <a:p>
            <a:r>
              <a:rPr lang="en-US" dirty="0"/>
              <a:t>My process today is NOT the only process; these tools can work with you in any way you please to support your own dynamic decision making!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87E77E-5CAB-BCA5-ED92-CE9E26BF9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3A72-1B92-4E37-AE31-ED20886488C7}" type="slidenum">
              <a:rPr lang="en-US" smtClean="0"/>
              <a:t>9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4BCEA2D-D500-F526-30C2-E9C41A734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process today…</a:t>
            </a:r>
          </a:p>
        </p:txBody>
      </p:sp>
    </p:spTree>
    <p:extLst>
      <p:ext uri="{BB962C8B-B14F-4D97-AF65-F5344CB8AC3E}">
        <p14:creationId xmlns:p14="http://schemas.microsoft.com/office/powerpoint/2010/main" val="1877356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9827</TotalTime>
  <Words>1049</Words>
  <Application>Microsoft Macintosh PowerPoint</Application>
  <PresentationFormat>Widescreen</PresentationFormat>
  <Paragraphs>130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Open Sans</vt:lpstr>
      <vt:lpstr>Open Sans Light</vt:lpstr>
      <vt:lpstr>Office Theme</vt:lpstr>
      <vt:lpstr>PowerPoint Presentation</vt:lpstr>
      <vt:lpstr>PowerPoint Presentation</vt:lpstr>
      <vt:lpstr>Webinar mechanics</vt:lpstr>
      <vt:lpstr>Today’s Topics</vt:lpstr>
      <vt:lpstr>Agentic AI in the context of System Dynamics</vt:lpstr>
      <vt:lpstr>How do the Agent’s work?</vt:lpstr>
      <vt:lpstr>Agents we’ll talk about today… </vt:lpstr>
      <vt:lpstr>First Case Study: Frosty Treat Supply Chain Challenge</vt:lpstr>
      <vt:lpstr>My process today…</vt:lpstr>
      <vt:lpstr>Starting prompt…</vt:lpstr>
      <vt:lpstr>Socrates Workflow</vt:lpstr>
      <vt:lpstr>Merlin’s Workflow</vt:lpstr>
      <vt:lpstr>Discussion</vt:lpstr>
      <vt:lpstr>Questions &amp; Useful Resources…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Tabor Chichakly</dc:creator>
  <cp:lastModifiedBy>Billy Schoenberg</cp:lastModifiedBy>
  <cp:revision>242</cp:revision>
  <dcterms:created xsi:type="dcterms:W3CDTF">2017-08-02T19:56:21Z</dcterms:created>
  <dcterms:modified xsi:type="dcterms:W3CDTF">2026-06-08T17:32:28Z</dcterms:modified>
</cp:coreProperties>
</file>