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8" r:id="rId5"/>
    <p:sldId id="286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933"/>
    <a:srgbClr val="003366"/>
    <a:srgbClr val="176BBF"/>
    <a:srgbClr val="361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7" autoAdjust="0"/>
    <p:restoredTop sz="94660"/>
  </p:normalViewPr>
  <p:slideViewPr>
    <p:cSldViewPr snapToGrid="0">
      <p:cViewPr>
        <p:scale>
          <a:sx n="90" d="100"/>
          <a:sy n="90" d="100"/>
        </p:scale>
        <p:origin x="-49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ABA84-F9E3-7F4E-9DBB-41BA60B6659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F62C-F9FC-D845-901A-08AF311C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F2AC3-C415-4952-A2DA-DC24E7AA6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D55655-1C8F-4CBD-B7D8-09F6F702E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6F0D9-A8AA-46CD-8D28-5C7FA9B3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874337-3AC7-4F41-A7B1-D0A1F6AB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D2FB4-A807-4DE4-B7E1-BFFD074F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18A63-B954-46B4-8585-51CE3D64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89F76C-2DD9-4033-9BEA-71CA21D25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EA833D-CD63-4C46-9A87-B23AD959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E8753E-71FC-491E-86FC-2D374F72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8B0C80-7108-4E21-892E-7E15CAFF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E49C2F-B328-4818-881C-D31826FCE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8DC8BA-540B-4E4E-AA1D-5AAA890F1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FDB56-F768-4FC0-BF96-5FBA5F2D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6B5CEA-EADE-498F-BD5C-3DED1893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7731C9-380C-40D4-B614-05D0B4AF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3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C104D-65B5-4B3F-B89D-031205C4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B916A3-4A88-48B0-84BF-AE4624236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B50A54-FF59-4C52-913C-31F3DE73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2B015-A419-4E19-9906-9EA09F58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973BFB-703C-44F4-B0D2-F73B8377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9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ED448-45CC-49DE-A5AE-3AE08146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6CF055-012B-4931-9597-6BA76BB1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AF8B05-30B8-4EDB-BB48-3D6C9619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537BC-2850-4F51-93FE-9D8F6930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DD63A-3340-421B-B950-CE62E932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6389B-9E8B-489A-928A-4FBC043AE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145C6F-BB7B-472D-B21C-9D2BDBD46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C23862-6975-4E8C-AC5F-FDEE6D8C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4FD09F-DA3F-447F-808C-F19382DA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674865-46DA-43EE-A1CE-A5DD151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9DF29-1719-41FF-A892-D7C2104B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B64625-6DB5-43E2-AF16-820A5FC93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C9BFD4-3020-4FEF-94D1-839659125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14BE47-FDC5-4991-A44B-B478B09DF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90D8E9-2D26-47C2-8BA7-489CAB921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6272C7-CBAB-4880-8F5F-394607B5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D20C42-6FBC-467D-A917-08605394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4F7905-DB19-46C1-8DDF-A16B7501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B7F1B-6A94-4D05-B90E-C50472E3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0B2997-6F58-4E2B-B9C3-1100F837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045017-4F76-429A-BFE7-6FF9B1A8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7F7DCD-78EE-4573-9DB4-2A2F14E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25AD48-513B-4811-89C5-1F29DB62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06A212-16A5-4009-9EEC-935B7C4D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4B0106-A9AD-40F6-85CF-EE6EDDE0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42298-1798-4A8F-B02A-ECDF390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255C38-E90B-48F9-BE58-11764CFB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1F20EA-8F6D-430E-A0B5-370BFDE12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7E334E-D68D-4898-AD31-B3725C18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8A11AE-F5CB-4F6B-8E60-238E4A87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F306E3-8B29-4429-BCC7-6A0EF328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C76CB-6FA1-4CB4-9C5A-A3A68235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3D82B0-C43F-4B31-82C6-2DFC4A888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C5A6A9-1DDA-41C0-91B2-E1CBEDDC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0AA032-75BE-4D47-B935-9D071144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A65B-97FA-4795-BA23-1E18417ED37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0C94E6-3A80-49EF-8FC6-BF52EE78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4B7670-59DE-46D7-A2B7-6ECDB4CF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06B33F-5789-4132-8939-BB264EA1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4D059D-C1C4-43B5-8CC7-E4E3E9CE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3A72-1B92-4E37-AE31-ED20886488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9249AB-87F0-43B2-869D-3F1B2D019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E4CE55-786A-4DEA-8EB7-77039BF24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2D246-5A46-4C7E-813E-2CD1FF079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77" y="4720543"/>
            <a:ext cx="10901471" cy="655003"/>
          </a:xfrm>
          <a:noFill/>
        </p:spPr>
        <p:txBody>
          <a:bodyPr>
            <a:normAutofit/>
          </a:bodyPr>
          <a:lstStyle/>
          <a:p>
            <a:r>
              <a:rPr lang="en-US" sz="3600" dirty="0" smtClean="0"/>
              <a:t>A Primer and Overview</a:t>
            </a:r>
            <a:endParaRPr lang="en-US" sz="3600" dirty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E60B67-19FC-4507-9E7B-98153974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577" y="5334906"/>
            <a:ext cx="10901471" cy="356933"/>
          </a:xfrm>
          <a:noFill/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presentation will begin shortly…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48A615-F9E6-444F-9668-CC1A284C7064}"/>
              </a:ext>
            </a:extLst>
          </p:cNvPr>
          <p:cNvSpPr/>
          <p:nvPr/>
        </p:nvSpPr>
        <p:spPr>
          <a:xfrm>
            <a:off x="0" y="6172899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A6DA2F4-8E62-487C-9626-0498DE4D6CB5}"/>
              </a:ext>
            </a:extLst>
          </p:cNvPr>
          <p:cNvSpPr txBox="1"/>
          <p:nvPr/>
        </p:nvSpPr>
        <p:spPr>
          <a:xfrm>
            <a:off x="838200" y="631190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Wheelock Office Park | 31 Old Etna Rd, Suite 7N | Lebanon, NH 03766 | US</a:t>
            </a:r>
          </a:p>
        </p:txBody>
      </p:sp>
      <p:pic>
        <p:nvPicPr>
          <p:cNvPr id="34" name="Content Placeholder 6">
            <a:extLst>
              <a:ext uri="{FF2B5EF4-FFF2-40B4-BE49-F238E27FC236}">
                <a16:creationId xmlns:a16="http://schemas.microsoft.com/office/drawing/2014/main" xmlns="" id="{27557C0E-B969-48A5-8894-DD473C7AC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033" y="536138"/>
            <a:ext cx="11573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Modeling COVID-19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05402"/>
            <a:ext cx="10058400" cy="56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2D246-5A46-4C7E-813E-2CD1FF079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20543"/>
            <a:ext cx="12191999" cy="655003"/>
          </a:xfrm>
          <a:noFill/>
        </p:spPr>
        <p:txBody>
          <a:bodyPr>
            <a:normAutofit/>
          </a:bodyPr>
          <a:lstStyle/>
          <a:p>
            <a:r>
              <a:rPr lang="en-US" sz="3600" dirty="0" smtClean="0"/>
              <a:t>A Primer and Overview</a:t>
            </a:r>
            <a:endParaRPr lang="en-US" sz="2400" dirty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E60B67-19FC-4507-9E7B-98153974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64" y="5334906"/>
            <a:ext cx="10901471" cy="356933"/>
          </a:xfrm>
          <a:noFill/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Presented by </a:t>
            </a:r>
            <a:r>
              <a:rPr lang="en-US" sz="2000" dirty="0" smtClean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Bob </a:t>
            </a:r>
            <a:r>
              <a:rPr lang="en-US" sz="2000" dirty="0" err="1" smtClean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Eberlein</a:t>
            </a:r>
            <a:r>
              <a:rPr lang="en-US" sz="2000" dirty="0" smtClean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--- April 1, 2020</a:t>
            </a:r>
            <a:endParaRPr lang="en-US" sz="2000" dirty="0">
              <a:solidFill>
                <a:srgbClr val="0033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48A615-F9E6-444F-9668-CC1A284C7064}"/>
              </a:ext>
            </a:extLst>
          </p:cNvPr>
          <p:cNvSpPr/>
          <p:nvPr/>
        </p:nvSpPr>
        <p:spPr>
          <a:xfrm>
            <a:off x="0" y="6172899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A6DA2F4-8E62-487C-9626-0498DE4D6CB5}"/>
              </a:ext>
            </a:extLst>
          </p:cNvPr>
          <p:cNvSpPr txBox="1"/>
          <p:nvPr/>
        </p:nvSpPr>
        <p:spPr>
          <a:xfrm>
            <a:off x="838200" y="631190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Wheelock Office Park | 31 Old Etna Rd, Suite 7N | Lebanon, NH 03766 | US</a:t>
            </a:r>
          </a:p>
        </p:txBody>
      </p:sp>
      <p:pic>
        <p:nvPicPr>
          <p:cNvPr id="34" name="Content Placeholder 6">
            <a:extLst>
              <a:ext uri="{FF2B5EF4-FFF2-40B4-BE49-F238E27FC236}">
                <a16:creationId xmlns:a16="http://schemas.microsoft.com/office/drawing/2014/main" xmlns="" id="{27557C0E-B969-48A5-8894-DD473C7AC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033" y="536138"/>
            <a:ext cx="11573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Modeling COVID-19</a:t>
            </a:r>
            <a:endParaRPr lang="en-US" sz="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8139"/>
            <a:ext cx="10058400" cy="56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A37743-B512-47BC-8790-F551DBA6599B}"/>
              </a:ext>
            </a:extLst>
          </p:cNvPr>
          <p:cNvSpPr/>
          <p:nvPr/>
        </p:nvSpPr>
        <p:spPr>
          <a:xfrm>
            <a:off x="0" y="6172899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2690342-9826-46C7-A54C-3F66F52C3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E7305D-F6B5-467C-BB1E-3E95D552BC66}"/>
              </a:ext>
            </a:extLst>
          </p:cNvPr>
          <p:cNvSpPr txBox="1"/>
          <p:nvPr/>
        </p:nvSpPr>
        <p:spPr>
          <a:xfrm>
            <a:off x="838200" y="631190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Wheelock Office Park | 31 Old Etna Rd, Suite 7N | Lebanon, NH 03766 | US</a:t>
            </a:r>
          </a:p>
        </p:txBody>
      </p: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xmlns="" id="{A2B3DD95-3D77-4E9F-B60F-E702DA6699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75862" y="1365822"/>
            <a:ext cx="914400" cy="1588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7172A39B-BABC-41B4-B965-20C893096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46" y="944158"/>
            <a:ext cx="2647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1F29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Grab tab</a:t>
            </a:r>
          </a:p>
          <a:p>
            <a:pPr>
              <a:defRPr/>
            </a:pPr>
            <a:r>
              <a:rPr lang="en-US" sz="14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Enables you to hide or display control panel and toggle between full-screen and window mode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BC3B3BCF-7DFB-4C82-B687-4C052A1B0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46" y="3732047"/>
            <a:ext cx="26476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1F29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</a:p>
          <a:p>
            <a:pPr>
              <a:defRPr/>
            </a:pPr>
            <a:r>
              <a:rPr lang="en-US" sz="14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Submit your questions here at anytime during the Webinar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9AE209CB-1446-471A-9931-5321579A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395" y="1955000"/>
            <a:ext cx="264769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1F29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 setup</a:t>
            </a:r>
          </a:p>
          <a:p>
            <a:pPr>
              <a:defRPr/>
            </a:pPr>
            <a:r>
              <a:rPr lang="en-US" sz="14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Allows you to test your audio</a:t>
            </a:r>
          </a:p>
          <a:p>
            <a:pPr>
              <a:defRPr/>
            </a:pPr>
            <a:endParaRPr lang="en-US" sz="1400" dirty="0">
              <a:solidFill>
                <a:srgbClr val="0033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Also make sure your volume is turned up and your speakers are not muted.</a:t>
            </a:r>
          </a:p>
        </p:txBody>
      </p: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xmlns="" id="{FE9007C4-79B5-4E7B-B825-9C421BEA02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59211" y="2355644"/>
            <a:ext cx="971989" cy="0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23657F0-2DB3-4F4B-BA26-C339200BFE1B}"/>
              </a:ext>
            </a:extLst>
          </p:cNvPr>
          <p:cNvSpPr/>
          <p:nvPr/>
        </p:nvSpPr>
        <p:spPr>
          <a:xfrm>
            <a:off x="0" y="3197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AB06E-E24C-438D-9C96-33421BA6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2"/>
            <a:ext cx="10515600" cy="3386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Webinar Mechanics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8F81C8B-2123-452D-8187-3C4641EB6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2" y="788051"/>
            <a:ext cx="2381234" cy="5281030"/>
          </a:xfrm>
          <a:prstGeom prst="rect">
            <a:avLst/>
          </a:prstGeom>
        </p:spPr>
      </p:pic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xmlns="" id="{54BC9940-7FAB-4661-99A4-AE4F6A8785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5666" y="4121638"/>
            <a:ext cx="956441" cy="6776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095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A37743-B512-47BC-8790-F551DBA6599B}"/>
              </a:ext>
            </a:extLst>
          </p:cNvPr>
          <p:cNvSpPr/>
          <p:nvPr/>
        </p:nvSpPr>
        <p:spPr>
          <a:xfrm>
            <a:off x="0" y="6172899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2690342-9826-46C7-A54C-3F66F52C3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23657F0-2DB3-4F4B-BA26-C339200BFE1B}"/>
              </a:ext>
            </a:extLst>
          </p:cNvPr>
          <p:cNvSpPr/>
          <p:nvPr/>
        </p:nvSpPr>
        <p:spPr>
          <a:xfrm>
            <a:off x="0" y="3197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AB06E-E24C-438D-9C96-33421BA6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2"/>
            <a:ext cx="10515600" cy="3386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Today’s Topics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67E67D4-F493-4D54-863D-F88A634E053D}"/>
              </a:ext>
            </a:extLst>
          </p:cNvPr>
          <p:cNvSpPr txBox="1">
            <a:spLocks/>
          </p:cNvSpPr>
          <p:nvPr/>
        </p:nvSpPr>
        <p:spPr>
          <a:xfrm>
            <a:off x="2379133" y="1252897"/>
            <a:ext cx="866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Background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Primer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Basic Diffusion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Standard SIR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Interventions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Overview – Issues and (some) Solutions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Distribution of transmissibility time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Clustering effects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Extinction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Viral Shedding Profile</a:t>
            </a:r>
            <a:endParaRPr lang="en-US" sz="2000" dirty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Disease stages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Integrating health care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Including the economy</a:t>
            </a:r>
            <a:endParaRPr lang="en-US" dirty="0" smtClean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 </a:t>
            </a:r>
            <a:r>
              <a:rPr lang="en-US" sz="2400" dirty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</a:t>
            </a:r>
          </a:p>
          <a:p>
            <a:pPr>
              <a:lnSpc>
                <a:spcPct val="75000"/>
              </a:lnSpc>
            </a:pPr>
            <a:endParaRPr lang="en-US" sz="1800" dirty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203" y="634136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A553A72-1B92-4E37-AE31-ED20886488C7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A37743-B512-47BC-8790-F551DBA6599B}"/>
              </a:ext>
            </a:extLst>
          </p:cNvPr>
          <p:cNvSpPr/>
          <p:nvPr/>
        </p:nvSpPr>
        <p:spPr>
          <a:xfrm>
            <a:off x="0" y="6172899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2690342-9826-46C7-A54C-3F66F52C3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23657F0-2DB3-4F4B-BA26-C339200BFE1B}"/>
              </a:ext>
            </a:extLst>
          </p:cNvPr>
          <p:cNvSpPr/>
          <p:nvPr/>
        </p:nvSpPr>
        <p:spPr>
          <a:xfrm>
            <a:off x="0" y="3197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2DAB06E-E24C-438D-9C96-33421BA6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2"/>
            <a:ext cx="10515600" cy="3386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Summary- Observations</a:t>
            </a:r>
            <a:endParaRPr lang="en-US" sz="3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67E67D4-F493-4D54-863D-F88A634E053D}"/>
              </a:ext>
            </a:extLst>
          </p:cNvPr>
          <p:cNvSpPr txBox="1">
            <a:spLocks/>
          </p:cNvSpPr>
          <p:nvPr/>
        </p:nvSpPr>
        <p:spPr>
          <a:xfrm>
            <a:off x="1072973" y="1091562"/>
            <a:ext cx="9087027" cy="4898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Basic feedback is well understood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Refinements are helpful in creating useful models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Much is still mysterious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Models built afterward will be much better</a:t>
            </a:r>
            <a:endParaRPr lang="en-US" sz="1200" dirty="0" smtClean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000" dirty="0" smtClean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203" y="634136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A553A72-1B92-4E37-AE31-ED20886488C7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A37743-B512-47BC-8790-F551DBA6599B}"/>
              </a:ext>
            </a:extLst>
          </p:cNvPr>
          <p:cNvSpPr/>
          <p:nvPr/>
        </p:nvSpPr>
        <p:spPr>
          <a:xfrm>
            <a:off x="0" y="6172899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2690342-9826-46C7-A54C-3F66F52C3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3657F0-2DB3-4F4B-BA26-C339200BFE1B}"/>
              </a:ext>
            </a:extLst>
          </p:cNvPr>
          <p:cNvSpPr/>
          <p:nvPr/>
        </p:nvSpPr>
        <p:spPr>
          <a:xfrm>
            <a:off x="0" y="3197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AB06E-E24C-438D-9C96-33421BA6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2"/>
            <a:ext cx="10515600" cy="3386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3997" y="2100244"/>
            <a:ext cx="9458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22222"/>
                </a:solidFill>
                <a:latin typeface="arial" charset="0"/>
              </a:rPr>
              <a:t>More information:</a:t>
            </a:r>
          </a:p>
          <a:p>
            <a:pPr marL="0" lvl="1"/>
            <a:r>
              <a:rPr lang="en-US" sz="2000" dirty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</a:t>
            </a: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exchange.iseesystems.com/public/isee/covid-19-simulator</a:t>
            </a:r>
          </a:p>
          <a:p>
            <a:pPr marL="0" lvl="1"/>
            <a:r>
              <a:rPr lang="en-US" sz="2000" dirty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https://exchange.iseesystems.com/public/isee/modeling-covid-19-effectively https://</a:t>
            </a: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exchange.iseesystems.com/public/stephanieglasser/covid-npi</a:t>
            </a:r>
          </a:p>
          <a:p>
            <a:pPr marL="0" lvl="1"/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https://iseesystems.com/resources/webinars/materials/covid-19-models-04-01.zip</a:t>
            </a:r>
          </a:p>
          <a:p>
            <a:pPr marL="0" lvl="1"/>
            <a:r>
              <a:rPr lang="en-US" sz="2000" dirty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https://blog.iseesystems.com</a:t>
            </a:r>
            <a:r>
              <a:rPr lang="en-US" sz="20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endParaRPr lang="en-US" sz="2000" dirty="0" smtClean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/>
            <a:endParaRPr lang="en-US" sz="2400" b="1" dirty="0">
              <a:solidFill>
                <a:srgbClr val="222222"/>
              </a:solidFill>
              <a:latin typeface="arial" charset="0"/>
            </a:endParaRPr>
          </a:p>
          <a:p>
            <a:r>
              <a:rPr lang="en-US" sz="2400" b="1" dirty="0" smtClean="0">
                <a:solidFill>
                  <a:srgbClr val="222222"/>
                </a:solidFill>
                <a:latin typeface="arial" charset="0"/>
              </a:rPr>
              <a:t>Upcoming Webinar Topics:</a:t>
            </a:r>
          </a:p>
          <a:p>
            <a:endParaRPr lang="en-US" dirty="0">
              <a:solidFill>
                <a:srgbClr val="222222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arial" charset="0"/>
              </a:rPr>
              <a:t>Conveyors, Aging and Disease Progression</a:t>
            </a:r>
          </a:p>
          <a:p>
            <a:r>
              <a:rPr lang="en-US" dirty="0" smtClean="0">
                <a:solidFill>
                  <a:srgbClr val="222222"/>
                </a:solidFill>
                <a:latin typeface="arial" charset="0"/>
              </a:rPr>
              <a:t>Using Stella to Trace Causality</a:t>
            </a:r>
          </a:p>
          <a:p>
            <a:endParaRPr lang="en-US" dirty="0">
              <a:solidFill>
                <a:srgbClr val="222222"/>
              </a:solidFill>
              <a:latin typeface="arial" charset="0"/>
            </a:endParaRPr>
          </a:p>
          <a:p>
            <a:endParaRPr lang="en-US" b="0" i="0" dirty="0" smtClean="0">
              <a:solidFill>
                <a:srgbClr val="222222"/>
              </a:solidFill>
              <a:effectLst/>
              <a:latin typeface="arial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arial" charset="0"/>
              </a:rPr>
              <a:t>  </a:t>
            </a:r>
            <a:endParaRPr lang="en-US" b="0" i="0" dirty="0">
              <a:solidFill>
                <a:srgbClr val="22222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203" y="634136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A553A72-1B92-4E37-AE31-ED20886488C7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A37743-B512-47BC-8790-F551DBA6599B}"/>
              </a:ext>
            </a:extLst>
          </p:cNvPr>
          <p:cNvSpPr/>
          <p:nvPr/>
        </p:nvSpPr>
        <p:spPr>
          <a:xfrm>
            <a:off x="0" y="6172899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2690342-9826-46C7-A54C-3F66F52C3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E7305D-F6B5-467C-BB1E-3E95D552BC66}"/>
              </a:ext>
            </a:extLst>
          </p:cNvPr>
          <p:cNvSpPr txBox="1"/>
          <p:nvPr/>
        </p:nvSpPr>
        <p:spPr>
          <a:xfrm>
            <a:off x="838200" y="631190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Wheelock Office Park | 31 Old Etna Rd, Suite 7N | Lebanon, NH 03766 | 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3657F0-2DB3-4F4B-BA26-C339200BFE1B}"/>
              </a:ext>
            </a:extLst>
          </p:cNvPr>
          <p:cNvSpPr/>
          <p:nvPr/>
        </p:nvSpPr>
        <p:spPr>
          <a:xfrm>
            <a:off x="0" y="3197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AB06E-E24C-438D-9C96-33421BA6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2"/>
            <a:ext cx="10515600" cy="3386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EC5B575-9EFE-4877-BBCE-E91F669BEEB9}"/>
              </a:ext>
            </a:extLst>
          </p:cNvPr>
          <p:cNvSpPr txBox="1">
            <a:spLocks/>
          </p:cNvSpPr>
          <p:nvPr/>
        </p:nvSpPr>
        <p:spPr>
          <a:xfrm>
            <a:off x="658578" y="1784938"/>
            <a:ext cx="10901471" cy="29585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support@iseesystems.com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Bob </a:t>
            </a:r>
            <a:r>
              <a:rPr lang="en-US" sz="2400" dirty="0" err="1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Eberlein</a:t>
            </a:r>
            <a:r>
              <a:rPr lang="en-US" sz="2400" dirty="0" smtClean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dirty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r>
              <a:rPr lang="en-US" sz="2000" spc="30" dirty="0" err="1" smtClean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beberlein@iseesystems.com</a:t>
            </a:r>
            <a:endParaRPr lang="en-US" sz="2000" spc="30" dirty="0">
              <a:solidFill>
                <a:srgbClr val="0033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05402"/>
            <a:ext cx="10058400" cy="5655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2D246-5A46-4C7E-813E-2CD1FF079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77" y="4720543"/>
            <a:ext cx="10901471" cy="655003"/>
          </a:xfrm>
          <a:noFill/>
        </p:spPr>
        <p:txBody>
          <a:bodyPr>
            <a:normAutofit/>
          </a:bodyPr>
          <a:lstStyle/>
          <a:p>
            <a:r>
              <a:rPr lang="en-US" sz="3600" dirty="0" smtClean="0"/>
              <a:t>Thank you!</a:t>
            </a:r>
            <a:endParaRPr lang="en-US" sz="3600" dirty="0">
              <a:solidFill>
                <a:srgbClr val="1F29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E60B67-19FC-4507-9E7B-98153974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577" y="5334906"/>
            <a:ext cx="10901471" cy="356933"/>
          </a:xfrm>
          <a:noFill/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endParaRPr lang="en-US" sz="2000" dirty="0">
              <a:solidFill>
                <a:srgbClr val="0033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48A615-F9E6-444F-9668-CC1A284C7064}"/>
              </a:ext>
            </a:extLst>
          </p:cNvPr>
          <p:cNvSpPr/>
          <p:nvPr/>
        </p:nvSpPr>
        <p:spPr>
          <a:xfrm>
            <a:off x="0" y="6172899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A6DA2F4-8E62-487C-9626-0498DE4D6CB5}"/>
              </a:ext>
            </a:extLst>
          </p:cNvPr>
          <p:cNvSpPr txBox="1"/>
          <p:nvPr/>
        </p:nvSpPr>
        <p:spPr>
          <a:xfrm>
            <a:off x="838200" y="631190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Wheelock Office Park | 31 Old Etna Rd, Suite 7N | Lebanon, NH 03766 | US</a:t>
            </a:r>
          </a:p>
        </p:txBody>
      </p:sp>
      <p:pic>
        <p:nvPicPr>
          <p:cNvPr id="34" name="Content Placeholder 6">
            <a:extLst>
              <a:ext uri="{FF2B5EF4-FFF2-40B4-BE49-F238E27FC236}">
                <a16:creationId xmlns:a16="http://schemas.microsoft.com/office/drawing/2014/main" xmlns="" id="{27557C0E-B969-48A5-8894-DD473C7AC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033" y="536138"/>
            <a:ext cx="11573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Modeling COVID-19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50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33667</TotalTime>
  <Words>334</Words>
  <Application>Microsoft Office PowerPoint</Application>
  <PresentationFormat>Custom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 Primer and Overview</vt:lpstr>
      <vt:lpstr>A Primer and Overview</vt:lpstr>
      <vt:lpstr>Webinar Mechanics</vt:lpstr>
      <vt:lpstr>Today’s Topics</vt:lpstr>
      <vt:lpstr>Summary- Observations</vt:lpstr>
      <vt:lpstr>Questions?</vt:lpstr>
      <vt:lpstr>Contact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Tabor Chichakly</dc:creator>
  <cp:lastModifiedBy>Bob</cp:lastModifiedBy>
  <cp:revision>236</cp:revision>
  <dcterms:created xsi:type="dcterms:W3CDTF">2017-08-02T19:56:21Z</dcterms:created>
  <dcterms:modified xsi:type="dcterms:W3CDTF">2020-04-01T17:05:48Z</dcterms:modified>
</cp:coreProperties>
</file>